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Lst>
  <p:sldSz cy="5143500" cx="9144000"/>
  <p:notesSz cx="6858000" cy="9144000"/>
  <p:embeddedFontLst>
    <p:embeddedFont>
      <p:font typeface="Anton"/>
      <p:regular r:id="rId89"/>
    </p:embeddedFont>
    <p:embeddedFont>
      <p:font typeface="Didact Gothic"/>
      <p:regular r:id="rId90"/>
    </p:embeddedFont>
    <p:embeddedFont>
      <p:font typeface="Helvetica Neue"/>
      <p:regular r:id="rId91"/>
      <p:bold r:id="rId92"/>
      <p:italic r:id="rId93"/>
      <p:boldItalic r:id="rId94"/>
    </p:embeddedFont>
    <p:embeddedFont>
      <p:font typeface="Helvetica Neue Light"/>
      <p:regular r:id="rId95"/>
      <p:bold r:id="rId96"/>
      <p:italic r:id="rId97"/>
      <p:boldItalic r:id="rId98"/>
    </p:embeddedFont>
    <p:embeddedFont>
      <p:font typeface="DM Sans"/>
      <p:regular r:id="rId99"/>
      <p:bold r:id="rId100"/>
      <p:italic r:id="rId101"/>
      <p:boldItalic r:id="rId10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2" Type="http://schemas.openxmlformats.org/officeDocument/2006/relationships/font" Target="fonts/DMSans-boldItalic.fntdata"/><Relationship Id="rId101" Type="http://schemas.openxmlformats.org/officeDocument/2006/relationships/font" Target="fonts/DMSans-italic.fntdata"/><Relationship Id="rId100" Type="http://schemas.openxmlformats.org/officeDocument/2006/relationships/font" Target="fonts/DMSans-bold.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font" Target="fonts/HelveticaNeueLight-regular.fntdata"/><Relationship Id="rId94" Type="http://schemas.openxmlformats.org/officeDocument/2006/relationships/font" Target="fonts/HelveticaNeue-boldItalic.fntdata"/><Relationship Id="rId97" Type="http://schemas.openxmlformats.org/officeDocument/2006/relationships/font" Target="fonts/HelveticaNeueLight-italic.fntdata"/><Relationship Id="rId96" Type="http://schemas.openxmlformats.org/officeDocument/2006/relationships/font" Target="fonts/HelveticaNeueLight-bold.fntdata"/><Relationship Id="rId11" Type="http://schemas.openxmlformats.org/officeDocument/2006/relationships/slide" Target="slides/slide6.xml"/><Relationship Id="rId99" Type="http://schemas.openxmlformats.org/officeDocument/2006/relationships/font" Target="fonts/DMSans-regular.fntdata"/><Relationship Id="rId10" Type="http://schemas.openxmlformats.org/officeDocument/2006/relationships/slide" Target="slides/slide5.xml"/><Relationship Id="rId98" Type="http://schemas.openxmlformats.org/officeDocument/2006/relationships/font" Target="fonts/HelveticaNeueLight-boldItalic.fntdata"/><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font" Target="fonts/HelveticaNeue-regular.fntdata"/><Relationship Id="rId90" Type="http://schemas.openxmlformats.org/officeDocument/2006/relationships/font" Target="fonts/DidactGothic-regular.fntdata"/><Relationship Id="rId93" Type="http://schemas.openxmlformats.org/officeDocument/2006/relationships/font" Target="fonts/HelveticaNeue-italic.fntdata"/><Relationship Id="rId92" Type="http://schemas.openxmlformats.org/officeDocument/2006/relationships/font" Target="fonts/HelveticaNeue-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font" Target="fonts/Anton-regular.fntdata"/><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gif>
</file>

<file path=ppt/media/image45.png>
</file>

<file path=ppt/media/image46.png>
</file>

<file path=ppt/media/image47.gif>
</file>

<file path=ppt/media/image48.png>
</file>

<file path=ppt/media/image49.png>
</file>

<file path=ppt/media/image5.png>
</file>

<file path=ppt/media/image50.png>
</file>

<file path=ppt/media/image51.png>
</file>

<file path=ppt/media/image52.png>
</file>

<file path=ppt/media/image53.png>
</file>

<file path=ppt/media/image54.gif>
</file>

<file path=ppt/media/image55.png>
</file>

<file path=ppt/media/image56.gif>
</file>

<file path=ppt/media/image57.gif>
</file>

<file path=ppt/media/image58.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eate.kahoot.it/details/3128218e-2805-43f4-a8b4-ef229d760580" TargetMode="Externa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presentation/d/1vieCGzAPuYf5vWsu8Xgbn_2Ax4QNLnXO/edit?usp=sharing&amp;ouid=103396586770751045195&amp;rtpof=true&amp;sd=true" TargetMode="External"/><Relationship Id="rId3" Type="http://schemas.openxmlformats.org/officeDocument/2006/relationships/hyperlink" Target="https://www.youtube.com/watch?v=PJL8iYTIY3E&amp;feature=youtu.be" TargetMode="Externa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2efac452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2efac452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para la primera clase (después no va).</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2efac452a5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2efac452a5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2efac452a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2efac452a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2efac452a5_0_3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12efac452a5_0_3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t/>
            </a:r>
            <a:endParaRPr b="1" sz="1800">
              <a:solidFill>
                <a:schemeClr val="dk1"/>
              </a:solidFill>
              <a:latin typeface="Didact Gothic"/>
              <a:ea typeface="Didact Gothic"/>
              <a:cs typeface="Didact Gothic"/>
              <a:sym typeface="Didact Gothic"/>
            </a:endParaRPr>
          </a:p>
          <a:p>
            <a:pPr indent="0" lvl="0" marL="0" rtl="0" algn="l">
              <a:lnSpc>
                <a:spcPct val="100000"/>
              </a:lnSpc>
              <a:spcBef>
                <a:spcPts val="110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0bd5edc8ea_0_2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g10bd5edc8ea_0_2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0bd5edc8ea_0_2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10bd5edc8ea_0_2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0bd5edc8ea_0_2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10bd5edc8ea_0_2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0bd5edc8ea_0_2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10bd5edc8ea_0_2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10a43fe20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10a43fe20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Usar para slides de texto con íconos. Sacar íconos de https://www.flaticon.com/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0bd5edc8ea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0bd5edc8ea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Usar para slides de texto con íconos. Sacar íconos de https://www.flaticon.com/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0bd5edc8ea_0_3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10bd5edc8ea_0_3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2efac452a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2efac452a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Colocar todas las clases.</a:t>
            </a:r>
            <a:endParaRPr>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2efac452a5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2efac452a5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2efac452a5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2efac452a5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0bd5edc8ea_0_3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g10bd5edc8ea_0_3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0bd5edc8ea_0_3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g10bd5edc8ea_0_3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2efac452a5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2efac452a5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0bd5edc8ea_0_3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g10bd5edc8ea_0_3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0bd5edc8ea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0bd5edc8ea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Usar para slides de texto con gráfico de etapas/pasos.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611e44237239dc7d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611e44237239dc7d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Usar para slides de texto con gráfico de etapas/pasos.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0bd5edc8ea_0_4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g10bd5edc8ea_0_4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2efac452a5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2efac452a5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2efac452a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2efac452a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0bd5edc8ea_0_4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g10bd5edc8ea_0_4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2efac452a5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2efac452a5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0bd5edc8ea_0_4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g10bd5edc8ea_0_4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2efac452a5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2efac452a5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el contenido más importante de la clase. En una presentación de 50 slides usar máximo 5 de estas.</a:t>
            </a:r>
            <a:endParaRPr>
              <a:latin typeface="DM Sans"/>
              <a:ea typeface="DM Sans"/>
              <a:cs typeface="DM Sans"/>
              <a:sym typeface="DM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0bd5edc8ea_0_4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g10bd5edc8ea_0_4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12efac452a5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12efac452a5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0bd5edc8ea_0_4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g10bd5edc8ea_0_4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0bd5edc8ea_0_5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g10bd5edc8ea_0_5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0bd5edc8ea_0_5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g10bd5edc8ea_0_5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0bd5edc8ea_0_5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1" name="Google Shape;411;g10bd5edc8ea_0_5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2efac452a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2efac452a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0bd5edc8ea_0_5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0" name="Google Shape;420;g10bd5edc8ea_0_5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0bd5edc8ea_0_5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g10bd5edc8ea_0_5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2efac452a5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12efac452a5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Obligatoria siempre.</a:t>
            </a:r>
            <a:r>
              <a:rPr lang="es">
                <a:solidFill>
                  <a:schemeClr val="dk1"/>
                </a:solidFill>
                <a:latin typeface="DM Sans"/>
                <a:ea typeface="DM Sans"/>
                <a:cs typeface="DM Sans"/>
                <a:sym typeface="DM Sans"/>
              </a:rPr>
              <a:t> A la hora del Break, entre 5 y 10 minutos. Considerar ubicar este espacio en un momento adecuado de la clase. Al volver, mostrar los resultados de la pregunta del anterior slide y generar un breve intercambio.</a:t>
            </a:r>
            <a:endParaRPr>
              <a:latin typeface="DM Sans"/>
              <a:ea typeface="DM Sans"/>
              <a:cs typeface="DM Sans"/>
              <a:sym typeface="DM San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2efac452a5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2efac452a5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2efac452a5_0_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2efac452a5_0_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0fc3a664bb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7" name="Google Shape;457;g10fc3a664bb_2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solidFill>
                  <a:schemeClr val="dk1"/>
                </a:solidFill>
              </a:rPr>
              <a:t>Usar para slides de texto con gráfico de etapas/pasos.</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10fc3a664bb_2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g10fc3a664bb_2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solidFill>
                  <a:schemeClr val="dk1"/>
                </a:solidFill>
              </a:rPr>
              <a:t>Usar para slides de texto con gráfico de etapas/pasos.</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0bd5edc8ea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0bd5edc8ea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10bd5edc8ea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10bd5edc8ea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10bd5edc8ea_0_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10bd5edc8ea_0_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2efac452a5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2efac452a5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u="sng">
                <a:solidFill>
                  <a:schemeClr val="hlink"/>
                </a:solidFill>
                <a:hlinkClick r:id="rId2"/>
              </a:rPr>
              <a:t>https://create.kahoot.it/details/3128218e-2805-43f4-a8b4-ef229d760580</a:t>
            </a:r>
            <a:r>
              <a:rPr lang="es">
                <a:solidFill>
                  <a:schemeClr val="dk1"/>
                </a:solidFill>
              </a:rPr>
              <a:t> </a:t>
            </a:r>
            <a:endParaRPr>
              <a:solidFill>
                <a:schemeClr val="dk1"/>
              </a:solidFill>
            </a:endParaRPr>
          </a:p>
          <a:p>
            <a:pPr indent="0" lvl="0" marL="0" rtl="0" algn="l">
              <a:spcBef>
                <a:spcPts val="0"/>
              </a:spcBef>
              <a:spcAft>
                <a:spcPts val="0"/>
              </a:spcAft>
              <a:buNone/>
            </a:pPr>
            <a:r>
              <a:t/>
            </a:r>
            <a:endParaRPr b="1"/>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10bd5edc8ea_0_8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10bd5edc8ea_0_8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0bd5edc8ea_0_8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0bd5edc8ea_0_8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10bd5edc8ea_0_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10bd5edc8ea_0_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0bd5edc8ea_0_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0bd5edc8ea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10bd5edc8ea_0_8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10bd5edc8ea_0_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2efac452a5_0_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12efac452a5_0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0bd5edc8ea_0_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10bd5edc8ea_0_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0bd5edc8ea_0_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10bd5edc8ea_0_9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2efac452a5_0_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12efac452a5_0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10bd5edc8ea_0_9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10bd5edc8ea_0_9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0bd5edc8ea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0bd5edc8ea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0fc3a664bb_2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0fc3a664bb_2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10bd5edc8ea_0_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10bd5edc8ea_0_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10bd5edc8ea_0_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10bd5edc8ea_0_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12efac452a5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12efac452a5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0fc3a664bb_2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10fc3a664bb_2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10bd5edc8ea_0_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10bd5edc8ea_0_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10bd5edc8ea_0_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10bd5edc8ea_0_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10bd5edc8ea_0_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10bd5edc8ea_0_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10bd5edc8ea_0_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10bd5edc8ea_0_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10bd5edc8ea_0_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10bd5edc8ea_0_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2efac452a5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2efac452a5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12efac452a5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12efac452a5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12efac452a5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12efac452a5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12efac452a5_0_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12efac452a5_0_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10a8486ec26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3" name="Google Shape;673;g10a8486ec2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10a8486ec26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0" name="Google Shape;680;g10a8486ec26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10a8486ec26_0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8" name="Google Shape;688;g10a8486ec26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12efac452a5_0_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12efac452a5_0_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ACTIVIDAD que se puede llevar a cabo en formato “Breakout Rooms”</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el profesor:</a:t>
            </a:r>
            <a:endParaRPr b="1">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Crear breakout rooms para los equipos. De no saber cómo, favor de revisar el siguiente tutorial: </a:t>
            </a:r>
            <a:endParaRPr>
              <a:solidFill>
                <a:schemeClr val="dk1"/>
              </a:solidFill>
              <a:latin typeface="DM Sans"/>
              <a:ea typeface="DM Sans"/>
              <a:cs typeface="DM Sans"/>
              <a:sym typeface="DM Sans"/>
            </a:endParaRPr>
          </a:p>
          <a:p>
            <a:pPr indent="-298450" lvl="1" marL="914400" rtl="0" algn="l">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PPT: </a:t>
            </a:r>
            <a:r>
              <a:rPr lang="es" u="sng">
                <a:solidFill>
                  <a:schemeClr val="hlink"/>
                </a:solidFill>
                <a:latin typeface="DM Sans"/>
                <a:ea typeface="DM Sans"/>
                <a:cs typeface="DM Sans"/>
                <a:sym typeface="DM Sans"/>
                <a:hlinkClick r:id="rId2"/>
              </a:rPr>
              <a:t>https://docs.google.com/presentation/d/1vieCGzAPuYf5vWsu8Xgbn_2Ax4QNLnXO/edit?usp=sharing&amp;ouid=103396586770751045195&amp;rtpof=true&amp;sd=true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1" marL="914400" rtl="0" algn="l">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video: </a:t>
            </a:r>
            <a:r>
              <a:rPr lang="es" u="sng">
                <a:solidFill>
                  <a:schemeClr val="hlink"/>
                </a:solidFill>
                <a:latin typeface="DM Sans"/>
                <a:ea typeface="DM Sans"/>
                <a:cs typeface="DM Sans"/>
                <a:sym typeface="DM Sans"/>
                <a:hlinkClick r:id="rId3"/>
              </a:rPr>
              <a:t>https://www.youtube.com/watch?v=PJL8iYTIY3E&amp;feature=youtu.be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Se recomienda que los equipos sean de números pares, máximo 4 participantes por equipo y de así requerirse, ser acompañados por un tutor.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12efac452a5_0_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12efac452a5_0_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12efac452a5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12efac452a5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12efac452a5_0_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12efac452a5_0_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2efac452a5_0_2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g12efac452a5_0_2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t/>
            </a:r>
            <a:endParaRPr b="1" sz="1800">
              <a:solidFill>
                <a:schemeClr val="dk1"/>
              </a:solidFill>
              <a:latin typeface="Didact Gothic"/>
              <a:ea typeface="Didact Gothic"/>
              <a:cs typeface="Didact Gothic"/>
              <a:sym typeface="Didact Gothic"/>
            </a:endParaRPr>
          </a:p>
          <a:p>
            <a:pPr indent="0" lvl="0" marL="0" rtl="0" algn="l">
              <a:lnSpc>
                <a:spcPct val="100000"/>
              </a:lnSpc>
              <a:spcBef>
                <a:spcPts val="1100"/>
              </a:spcBef>
              <a:spcAft>
                <a:spcPts val="0"/>
              </a:spcAft>
              <a:buSzPts val="1100"/>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12efac452a5_0_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12efac452a5_0_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accent1"/>
              </a:solidFill>
              <a:latin typeface="DM Sans"/>
              <a:ea typeface="DM Sans"/>
              <a:cs typeface="DM Sans"/>
              <a:sym typeface="DM Sans"/>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12efac452a5_0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12efac452a5_0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DM Sans"/>
              <a:ea typeface="DM Sans"/>
              <a:cs typeface="DM Sans"/>
              <a:sym typeface="DM Sans"/>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12efac452a5_0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12efac452a5_0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12efac452a5_0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12efac452a5_0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2efac452a5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2efac452a5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generará </a:t>
            </a:r>
            <a:r>
              <a:rPr lang="es" u="sng">
                <a:solidFill>
                  <a:schemeClr val="dk1"/>
                </a:solidFill>
                <a:latin typeface="DM Sans"/>
                <a:ea typeface="DM Sans"/>
                <a:cs typeface="DM Sans"/>
                <a:sym typeface="DM Sans"/>
              </a:rPr>
              <a:t>una encuesta de zoom</a:t>
            </a:r>
            <a:r>
              <a:rPr lang="es">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 Id="rId3" Type="http://schemas.openxmlformats.org/officeDocument/2006/relationships/image" Target="../media/image9.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 Id="rId3" Type="http://schemas.openxmlformats.org/officeDocument/2006/relationships/image" Target="../media/image9.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 Id="rId3"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 Id="rId3"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750"/>
              </a:spcBef>
              <a:spcAft>
                <a:spcPts val="0"/>
              </a:spcAft>
              <a:buClr>
                <a:schemeClr val="dk1"/>
              </a:buClr>
              <a:buSzPts val="1800"/>
              <a:buChar char="•"/>
              <a:defRPr/>
            </a:lvl1pPr>
            <a:lvl2pPr indent="-342900" lvl="1" marL="914400" rtl="0" algn="l">
              <a:lnSpc>
                <a:spcPct val="90000"/>
              </a:lnSpc>
              <a:spcBef>
                <a:spcPts val="375"/>
              </a:spcBef>
              <a:spcAft>
                <a:spcPts val="0"/>
              </a:spcAft>
              <a:buClr>
                <a:schemeClr val="dk1"/>
              </a:buClr>
              <a:buSzPts val="1800"/>
              <a:buChar char="•"/>
              <a:defRPr/>
            </a:lvl2pPr>
            <a:lvl3pPr indent="-342900" lvl="2" marL="1371600" rtl="0" algn="l">
              <a:lnSpc>
                <a:spcPct val="90000"/>
              </a:lnSpc>
              <a:spcBef>
                <a:spcPts val="375"/>
              </a:spcBef>
              <a:spcAft>
                <a:spcPts val="0"/>
              </a:spcAft>
              <a:buClr>
                <a:schemeClr val="dk1"/>
              </a:buClr>
              <a:buSzPts val="1800"/>
              <a:buChar char="•"/>
              <a:defRPr/>
            </a:lvl3pPr>
            <a:lvl4pPr indent="-342900" lvl="3" marL="1828800" rtl="0" algn="l">
              <a:lnSpc>
                <a:spcPct val="90000"/>
              </a:lnSpc>
              <a:spcBef>
                <a:spcPts val="375"/>
              </a:spcBef>
              <a:spcAft>
                <a:spcPts val="0"/>
              </a:spcAft>
              <a:buClr>
                <a:schemeClr val="dk1"/>
              </a:buClr>
              <a:buSzPts val="1800"/>
              <a:buChar char="•"/>
              <a:defRPr/>
            </a:lvl4pPr>
            <a:lvl5pPr indent="-342900" lvl="4" marL="2286000" rtl="0" algn="l">
              <a:lnSpc>
                <a:spcPct val="90000"/>
              </a:lnSpc>
              <a:spcBef>
                <a:spcPts val="375"/>
              </a:spcBef>
              <a:spcAft>
                <a:spcPts val="0"/>
              </a:spcAft>
              <a:buClr>
                <a:schemeClr val="dk1"/>
              </a:buClr>
              <a:buSzPts val="1800"/>
              <a:buChar char="•"/>
              <a:defRPr/>
            </a:lvl5pPr>
            <a:lvl6pPr indent="-342900" lvl="5" marL="2743200" rtl="0" algn="l">
              <a:lnSpc>
                <a:spcPct val="90000"/>
              </a:lnSpc>
              <a:spcBef>
                <a:spcPts val="375"/>
              </a:spcBef>
              <a:spcAft>
                <a:spcPts val="0"/>
              </a:spcAft>
              <a:buClr>
                <a:schemeClr val="dk1"/>
              </a:buClr>
              <a:buSzPts val="1800"/>
              <a:buChar char="•"/>
              <a:defRPr/>
            </a:lvl6pPr>
            <a:lvl7pPr indent="-342900" lvl="6" marL="3200400" rtl="0" algn="l">
              <a:lnSpc>
                <a:spcPct val="90000"/>
              </a:lnSpc>
              <a:spcBef>
                <a:spcPts val="375"/>
              </a:spcBef>
              <a:spcAft>
                <a:spcPts val="0"/>
              </a:spcAft>
              <a:buClr>
                <a:schemeClr val="dk1"/>
              </a:buClr>
              <a:buSzPts val="1800"/>
              <a:buChar char="•"/>
              <a:defRPr/>
            </a:lvl7pPr>
            <a:lvl8pPr indent="-342900" lvl="7" marL="3657600" rtl="0" algn="l">
              <a:lnSpc>
                <a:spcPct val="90000"/>
              </a:lnSpc>
              <a:spcBef>
                <a:spcPts val="375"/>
              </a:spcBef>
              <a:spcAft>
                <a:spcPts val="0"/>
              </a:spcAft>
              <a:buClr>
                <a:schemeClr val="dk1"/>
              </a:buClr>
              <a:buSzPts val="1800"/>
              <a:buChar char="•"/>
              <a:defRPr/>
            </a:lvl8pPr>
            <a:lvl9pPr indent="-342900" lvl="8" marL="4114800" rtl="0" algn="l">
              <a:lnSpc>
                <a:spcPct val="90000"/>
              </a:lnSpc>
              <a:spcBef>
                <a:spcPts val="375"/>
              </a:spcBef>
              <a:spcAft>
                <a:spcPts val="0"/>
              </a:spcAft>
              <a:buClr>
                <a:schemeClr val="dk1"/>
              </a:buClr>
              <a:buSzPts val="1800"/>
              <a:buChar char="•"/>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p:cSld name="CUSTOM_37">
    <p:spTree>
      <p:nvGrpSpPr>
        <p:cNvPr id="56" name="Shape 56"/>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1">
  <p:cSld name="Diseño personalizado 2">
    <p:spTree>
      <p:nvGrpSpPr>
        <p:cNvPr id="57" name="Shape 57"/>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58" name="Shape 58"/>
        <p:cNvGrpSpPr/>
        <p:nvPr/>
      </p:nvGrpSpPr>
      <p:grpSpPr>
        <a:xfrm>
          <a:off x="0" y="0"/>
          <a:ext cx="0" cy="0"/>
          <a:chOff x="0" y="0"/>
          <a:chExt cx="0" cy="0"/>
        </a:xfrm>
      </p:grpSpPr>
      <p:pic>
        <p:nvPicPr>
          <p:cNvPr id="59" name="Google Shape;59;p16"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60" name="Shape 60"/>
        <p:cNvGrpSpPr/>
        <p:nvPr/>
      </p:nvGrpSpPr>
      <p:grpSpPr>
        <a:xfrm>
          <a:off x="0" y="0"/>
          <a:ext cx="0" cy="0"/>
          <a:chOff x="0" y="0"/>
          <a:chExt cx="0" cy="0"/>
        </a:xfrm>
      </p:grpSpPr>
      <p:pic>
        <p:nvPicPr>
          <p:cNvPr id="61" name="Google Shape;61;p17" title="logo coderhouse"/>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_2">
    <p:bg>
      <p:bgPr>
        <a:blipFill>
          <a:blip r:embed="rId2">
            <a:alphaModFix/>
          </a:blip>
          <a:stretch>
            <a:fillRect/>
          </a:stretch>
        </a:blipFill>
      </p:bgPr>
    </p:bg>
    <p:spTree>
      <p:nvGrpSpPr>
        <p:cNvPr id="62" name="Shape 62"/>
        <p:cNvGrpSpPr/>
        <p:nvPr/>
      </p:nvGrpSpPr>
      <p:grpSpPr>
        <a:xfrm>
          <a:off x="0" y="0"/>
          <a:ext cx="0" cy="0"/>
          <a:chOff x="0" y="0"/>
          <a:chExt cx="0" cy="0"/>
        </a:xfrm>
      </p:grpSpPr>
      <p:pic>
        <p:nvPicPr>
          <p:cNvPr id="63" name="Google Shape;63;p18"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64" name="Shape 64"/>
        <p:cNvGrpSpPr/>
        <p:nvPr/>
      </p:nvGrpSpPr>
      <p:grpSpPr>
        <a:xfrm>
          <a:off x="0" y="0"/>
          <a:ext cx="0" cy="0"/>
          <a:chOff x="0" y="0"/>
          <a:chExt cx="0" cy="0"/>
        </a:xfrm>
      </p:grpSpPr>
      <p:pic>
        <p:nvPicPr>
          <p:cNvPr id="65" name="Google Shape;65;p19"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_2">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20"/>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20"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69" name="Shape 69"/>
        <p:cNvGrpSpPr/>
        <p:nvPr/>
      </p:nvGrpSpPr>
      <p:grpSpPr>
        <a:xfrm>
          <a:off x="0" y="0"/>
          <a:ext cx="0" cy="0"/>
          <a:chOff x="0" y="0"/>
          <a:chExt cx="0" cy="0"/>
        </a:xfrm>
      </p:grpSpPr>
      <p:pic>
        <p:nvPicPr>
          <p:cNvPr id="70" name="Google Shape;70;p21"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71" name="Shape 71"/>
        <p:cNvGrpSpPr/>
        <p:nvPr/>
      </p:nvGrpSpPr>
      <p:grpSpPr>
        <a:xfrm>
          <a:off x="0" y="0"/>
          <a:ext cx="0" cy="0"/>
          <a:chOff x="0" y="0"/>
          <a:chExt cx="0" cy="0"/>
        </a:xfrm>
      </p:grpSpPr>
      <p:pic>
        <p:nvPicPr>
          <p:cNvPr id="72" name="Google Shape;72;p22" title="logo coderhouse"/>
          <p:cNvPicPr preferRelativeResize="0"/>
          <p:nvPr/>
        </p:nvPicPr>
        <p:blipFill>
          <a:blip r:embed="rId2">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1">
  <p:cSld name="SECTION_HEADER_1_1_1_1_1_1_1_1_1_3">
    <p:bg>
      <p:bgPr>
        <a:blipFill>
          <a:blip r:embed="rId2">
            <a:alphaModFix/>
          </a:blip>
          <a:stretch>
            <a:fillRect/>
          </a:stretch>
        </a:blipFill>
      </p:bgPr>
    </p:bg>
    <p:spTree>
      <p:nvGrpSpPr>
        <p:cNvPr id="73" name="Shape 73"/>
        <p:cNvGrpSpPr/>
        <p:nvPr/>
      </p:nvGrpSpPr>
      <p:grpSpPr>
        <a:xfrm>
          <a:off x="0" y="0"/>
          <a:ext cx="0" cy="0"/>
          <a:chOff x="0" y="0"/>
          <a:chExt cx="0" cy="0"/>
        </a:xfrm>
      </p:grpSpPr>
      <p:pic>
        <p:nvPicPr>
          <p:cNvPr id="74" name="Google Shape;74;p23"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2">
  <p:cSld name="SECTION_HEADER_1_1_1_1_1_1_1_1_1_4">
    <p:bg>
      <p:bgPr>
        <a:blipFill>
          <a:blip r:embed="rId2">
            <a:alphaModFix/>
          </a:blip>
          <a:stretch>
            <a:fillRect/>
          </a:stretch>
        </a:blipFill>
      </p:bgPr>
    </p:bg>
    <p:spTree>
      <p:nvGrpSpPr>
        <p:cNvPr id="75" name="Shape 75"/>
        <p:cNvGrpSpPr/>
        <p:nvPr/>
      </p:nvGrpSpPr>
      <p:grpSpPr>
        <a:xfrm>
          <a:off x="0" y="0"/>
          <a:ext cx="0" cy="0"/>
          <a:chOff x="0" y="0"/>
          <a:chExt cx="0" cy="0"/>
        </a:xfrm>
      </p:grpSpPr>
      <p:pic>
        <p:nvPicPr>
          <p:cNvPr id="76" name="Google Shape;76;p24"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3">
  <p:cSld name="SECTION_HEADER_1_1_1_1_1_1_1_1_1_5">
    <p:bg>
      <p:bgPr>
        <a:blipFill>
          <a:blip r:embed="rId2">
            <a:alphaModFix/>
          </a:blip>
          <a:stretch>
            <a:fillRect/>
          </a:stretch>
        </a:blipFill>
      </p:bgPr>
    </p:bg>
    <p:spTree>
      <p:nvGrpSpPr>
        <p:cNvPr id="77" name="Shape 77"/>
        <p:cNvGrpSpPr/>
        <p:nvPr/>
      </p:nvGrpSpPr>
      <p:grpSpPr>
        <a:xfrm>
          <a:off x="0" y="0"/>
          <a:ext cx="0" cy="0"/>
          <a:chOff x="0" y="0"/>
          <a:chExt cx="0" cy="0"/>
        </a:xfrm>
      </p:grpSpPr>
      <p:pic>
        <p:nvPicPr>
          <p:cNvPr id="78" name="Google Shape;78;p25"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79" name="Shape 79"/>
        <p:cNvGrpSpPr/>
        <p:nvPr/>
      </p:nvGrpSpPr>
      <p:grpSpPr>
        <a:xfrm>
          <a:off x="0" y="0"/>
          <a:ext cx="0" cy="0"/>
          <a:chOff x="0" y="0"/>
          <a:chExt cx="0" cy="0"/>
        </a:xfrm>
      </p:grpSpPr>
      <p:pic>
        <p:nvPicPr>
          <p:cNvPr id="80" name="Google Shape;80;p26"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4">
  <p:cSld name="SECTION_HEADER_1_1_1_1_1_1_1_1_1_6">
    <p:bg>
      <p:bgPr>
        <a:blipFill>
          <a:blip r:embed="rId2">
            <a:alphaModFix/>
          </a:blip>
          <a:stretch>
            <a:fillRect/>
          </a:stretch>
        </a:blipFill>
      </p:bgPr>
    </p:bg>
    <p:spTree>
      <p:nvGrpSpPr>
        <p:cNvPr id="81" name="Shape 81"/>
        <p:cNvGrpSpPr/>
        <p:nvPr/>
      </p:nvGrpSpPr>
      <p:grpSpPr>
        <a:xfrm>
          <a:off x="0" y="0"/>
          <a:ext cx="0" cy="0"/>
          <a:chOff x="0" y="0"/>
          <a:chExt cx="0" cy="0"/>
        </a:xfrm>
      </p:grpSpPr>
      <p:pic>
        <p:nvPicPr>
          <p:cNvPr id="82" name="Google Shape;82;p27"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5">
  <p:cSld name="SECTION_HEADER_1_1_1_1_1_1_1_1_1_7">
    <p:bg>
      <p:bgPr>
        <a:blipFill>
          <a:blip r:embed="rId2">
            <a:alphaModFix/>
          </a:blip>
          <a:stretch>
            <a:fillRect/>
          </a:stretch>
        </a:blipFill>
      </p:bgPr>
    </p:bg>
    <p:spTree>
      <p:nvGrpSpPr>
        <p:cNvPr id="83" name="Shape 83"/>
        <p:cNvGrpSpPr/>
        <p:nvPr/>
      </p:nvGrpSpPr>
      <p:grpSpPr>
        <a:xfrm>
          <a:off x="0" y="0"/>
          <a:ext cx="0" cy="0"/>
          <a:chOff x="0" y="0"/>
          <a:chExt cx="0" cy="0"/>
        </a:xfrm>
      </p:grpSpPr>
      <p:pic>
        <p:nvPicPr>
          <p:cNvPr id="84" name="Google Shape;84;p28"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20.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 Id="rId3" Type="http://schemas.openxmlformats.org/officeDocument/2006/relationships/image" Target="../media/image23.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 Id="rId3" Type="http://schemas.openxmlformats.org/officeDocument/2006/relationships/image" Target="../media/image31.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 Id="rId3"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 Id="rId3" Type="http://schemas.openxmlformats.org/officeDocument/2006/relationships/image" Target="../media/image3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 Id="rId3"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 Id="rId3" Type="http://schemas.openxmlformats.org/officeDocument/2006/relationships/image" Target="../media/image2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 Id="rId3" Type="http://schemas.openxmlformats.org/officeDocument/2006/relationships/image" Target="../media/image2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 Id="rId3" Type="http://schemas.openxmlformats.org/officeDocument/2006/relationships/image" Target="../media/image2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 Id="rId3" Type="http://schemas.openxmlformats.org/officeDocument/2006/relationships/image" Target="../media/image3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 Id="rId3" Type="http://schemas.openxmlformats.org/officeDocument/2006/relationships/image" Target="../media/image3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 Id="rId3" Type="http://schemas.openxmlformats.org/officeDocument/2006/relationships/image" Target="../media/image3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 Id="rId3" Type="http://schemas.openxmlformats.org/officeDocument/2006/relationships/image" Target="../media/image3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 Id="rId3" Type="http://schemas.openxmlformats.org/officeDocument/2006/relationships/image" Target="../media/image57.gi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 Id="rId3" Type="http://schemas.openxmlformats.org/officeDocument/2006/relationships/image" Target="../media/image44.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0.xml"/><Relationship Id="rId3" Type="http://schemas.openxmlformats.org/officeDocument/2006/relationships/image" Target="../media/image56.gi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 Id="rId3" Type="http://schemas.openxmlformats.org/officeDocument/2006/relationships/image" Target="../media/image41.png"/><Relationship Id="rId4" Type="http://schemas.openxmlformats.org/officeDocument/2006/relationships/image" Target="../media/image3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2.xml"/><Relationship Id="rId3" Type="http://schemas.openxmlformats.org/officeDocument/2006/relationships/image" Target="../media/image4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3.xml"/><Relationship Id="rId3" Type="http://schemas.openxmlformats.org/officeDocument/2006/relationships/image" Target="../media/image45.png"/><Relationship Id="rId4" Type="http://schemas.openxmlformats.org/officeDocument/2006/relationships/image" Target="../media/image4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5.xml"/><Relationship Id="rId3" Type="http://schemas.openxmlformats.org/officeDocument/2006/relationships/image" Target="../media/image36.png"/><Relationship Id="rId4" Type="http://schemas.openxmlformats.org/officeDocument/2006/relationships/image" Target="../media/image4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6.xml"/><Relationship Id="rId3" Type="http://schemas.openxmlformats.org/officeDocument/2006/relationships/image" Target="../media/image37.png"/><Relationship Id="rId4" Type="http://schemas.openxmlformats.org/officeDocument/2006/relationships/image" Target="../media/image38.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7.xml"/><Relationship Id="rId3" Type="http://schemas.openxmlformats.org/officeDocument/2006/relationships/image" Target="../media/image4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8.xml"/><Relationship Id="rId3" Type="http://schemas.openxmlformats.org/officeDocument/2006/relationships/image" Target="../media/image4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9.xml"/><Relationship Id="rId3" Type="http://schemas.openxmlformats.org/officeDocument/2006/relationships/image" Target="../media/image4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1.xml"/><Relationship Id="rId3" Type="http://schemas.openxmlformats.org/officeDocument/2006/relationships/image" Target="../media/image49.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2.xml"/><Relationship Id="rId3" Type="http://schemas.openxmlformats.org/officeDocument/2006/relationships/image" Target="../media/image48.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3.xml"/><Relationship Id="rId3" Type="http://schemas.openxmlformats.org/officeDocument/2006/relationships/image" Target="../media/image50.png"/><Relationship Id="rId4" Type="http://schemas.openxmlformats.org/officeDocument/2006/relationships/image" Target="../media/image5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4.xml"/><Relationship Id="rId3" Type="http://schemas.openxmlformats.org/officeDocument/2006/relationships/image" Target="../media/image5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6.xml"/><Relationship Id="rId3" Type="http://schemas.openxmlformats.org/officeDocument/2006/relationships/image" Target="../media/image58.gi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7.xml"/><Relationship Id="rId3" Type="http://schemas.openxmlformats.org/officeDocument/2006/relationships/image" Target="../media/image47.gi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8.xml"/><Relationship Id="rId3" Type="http://schemas.openxmlformats.org/officeDocument/2006/relationships/image" Target="../media/image5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0.xml"/><Relationship Id="rId3" Type="http://schemas.openxmlformats.org/officeDocument/2006/relationships/image" Target="../media/image54.gi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76.xml"/><Relationship Id="rId3" Type="http://schemas.openxmlformats.org/officeDocument/2006/relationships/image" Target="../media/image53.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7.xml"/><Relationship Id="rId3" Type="http://schemas.openxmlformats.org/officeDocument/2006/relationships/image" Target="../media/image53.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8.xml"/><Relationship Id="rId3" Type="http://schemas.openxmlformats.org/officeDocument/2006/relationships/image" Target="../media/image53.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0.xml"/><Relationship Id="rId3" Type="http://schemas.openxmlformats.org/officeDocument/2006/relationships/image" Target="../media/image52.png"/><Relationship Id="rId4" Type="http://schemas.openxmlformats.org/officeDocument/2006/relationships/hyperlink" Target="https://bigml.com/" TargetMode="External"/><Relationship Id="rId5" Type="http://schemas.openxmlformats.org/officeDocument/2006/relationships/hyperlink" Target="https://bigml.com/" TargetMode="External"/><Relationship Id="rId6" Type="http://schemas.openxmlformats.org/officeDocument/2006/relationships/hyperlink" Target="https://cleverdata.io/clustering-analisis-de-segmentos-de-clientes-caso-de-exito-para-mazda/" TargetMode="External"/><Relationship Id="rId7" Type="http://schemas.openxmlformats.org/officeDocument/2006/relationships/hyperlink" Target="https://www.iprofesional.com/tecnologia/325262-san-cristobal-asi-funciona-su-herramienta-para-deteccion-de-fraudes" TargetMode="External"/><Relationship Id="rId8" Type="http://schemas.openxmlformats.org/officeDocument/2006/relationships/hyperlink" Target="https://brita.mx/starbucks-no-es-un-negocio-de-cafe-es-una-empresa-de-tecnologia-de-datos" TargetMode="Externa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3.xml"/><Relationship Id="rId3" Type="http://schemas.openxmlformats.org/officeDocument/2006/relationships/image" Target="../media/image5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29"/>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¡Les damos la bienvenida!</a:t>
            </a:r>
            <a:endParaRPr b="1" sz="4000">
              <a:solidFill>
                <a:srgbClr val="EAFF6A"/>
              </a:solidFill>
              <a:latin typeface="DM Sans"/>
              <a:ea typeface="DM Sans"/>
              <a:cs typeface="DM Sans"/>
              <a:sym typeface="DM Sans"/>
            </a:endParaRPr>
          </a:p>
        </p:txBody>
      </p:sp>
      <p:sp>
        <p:nvSpPr>
          <p:cNvPr id="90" name="Google Shape;90;p29"/>
          <p:cNvSpPr txBox="1"/>
          <p:nvPr/>
        </p:nvSpPr>
        <p:spPr>
          <a:xfrm>
            <a:off x="3315900" y="3421350"/>
            <a:ext cx="25122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chemeClr val="lt1"/>
                </a:solidFill>
                <a:latin typeface="DM Sans"/>
                <a:ea typeface="DM Sans"/>
                <a:cs typeface="DM Sans"/>
                <a:sym typeface="DM Sans"/>
              </a:rPr>
              <a:t>¿Comenzamos?</a:t>
            </a:r>
            <a:endParaRPr sz="2000">
              <a:solidFill>
                <a:schemeClr val="lt1"/>
              </a:solidFill>
              <a:latin typeface="DM Sans"/>
              <a:ea typeface="DM Sans"/>
              <a:cs typeface="DM Sans"/>
              <a:sym typeface="DM Sans"/>
            </a:endParaRPr>
          </a:p>
        </p:txBody>
      </p:sp>
      <p:pic>
        <p:nvPicPr>
          <p:cNvPr descr="Man Dancing on Apple iOS 12.2" id="91" name="Google Shape;91;p29"/>
          <p:cNvPicPr preferRelativeResize="0"/>
          <p:nvPr/>
        </p:nvPicPr>
        <p:blipFill>
          <a:blip r:embed="rId3">
            <a:alphaModFix/>
          </a:blip>
          <a:stretch>
            <a:fillRect/>
          </a:stretch>
        </p:blipFill>
        <p:spPr>
          <a:xfrm>
            <a:off x="4133900" y="808750"/>
            <a:ext cx="876200" cy="876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8"/>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Caso Mazda</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9"/>
          <p:cNvSpPr txBox="1"/>
          <p:nvPr/>
        </p:nvSpPr>
        <p:spPr>
          <a:xfrm>
            <a:off x="384200" y="1727375"/>
            <a:ext cx="3643800" cy="24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Mazda Motor Corporation </a:t>
            </a:r>
            <a:r>
              <a:rPr lang="es" sz="1350">
                <a:solidFill>
                  <a:schemeClr val="dk1"/>
                </a:solidFill>
                <a:latin typeface="DM Sans"/>
                <a:ea typeface="DM Sans"/>
                <a:cs typeface="DM Sans"/>
                <a:sym typeface="DM Sans"/>
              </a:rPr>
              <a:t>es un fabricante de automóviles japonés, fundado en 1920, con sede principal en Hiroshima, y con plantas en las localidades de Hiroshima, Nishinoura, Nakanoseki y Miyoshi, Japón.</a:t>
            </a:r>
            <a:endParaRPr sz="135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La organización implementó un algoritmo de Segmentación de Clientes, dentro de la aplicación del ámbito de estudio de la Ciencia de Datos. </a:t>
            </a:r>
            <a:endParaRPr sz="135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spcBef>
                <a:spcPts val="0"/>
              </a:spcBef>
              <a:spcAft>
                <a:spcPts val="0"/>
              </a:spcAft>
              <a:buNone/>
            </a:pPr>
            <a:r>
              <a:t/>
            </a:r>
            <a:endParaRPr b="1" sz="1350">
              <a:solidFill>
                <a:schemeClr val="dk1"/>
              </a:solidFill>
              <a:highlight>
                <a:srgbClr val="EAFF6A"/>
              </a:highlight>
              <a:latin typeface="DM Sans"/>
              <a:ea typeface="DM Sans"/>
              <a:cs typeface="DM Sans"/>
              <a:sym typeface="DM Sans"/>
            </a:endParaRPr>
          </a:p>
        </p:txBody>
      </p:sp>
      <p:sp>
        <p:nvSpPr>
          <p:cNvPr id="176" name="Google Shape;176;p39"/>
          <p:cNvSpPr txBox="1"/>
          <p:nvPr/>
        </p:nvSpPr>
        <p:spPr>
          <a:xfrm>
            <a:off x="384200" y="754000"/>
            <a:ext cx="6862500" cy="4029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Mazda Motor Corporation</a:t>
            </a:r>
            <a:endParaRPr b="1" sz="4000">
              <a:solidFill>
                <a:schemeClr val="dk1"/>
              </a:solidFill>
              <a:latin typeface="DM Sans"/>
              <a:ea typeface="DM Sans"/>
              <a:cs typeface="DM Sans"/>
              <a:sym typeface="DM Sans"/>
            </a:endParaRPr>
          </a:p>
        </p:txBody>
      </p:sp>
      <p:pic>
        <p:nvPicPr>
          <p:cNvPr descr="Mazda Logo - PNG y Vector" id="177" name="Google Shape;177;p39"/>
          <p:cNvPicPr preferRelativeResize="0"/>
          <p:nvPr/>
        </p:nvPicPr>
        <p:blipFill rotWithShape="1">
          <a:blip r:embed="rId3">
            <a:alphaModFix/>
          </a:blip>
          <a:srcRect b="0" l="0" r="0" t="0"/>
          <a:stretch/>
        </p:blipFill>
        <p:spPr>
          <a:xfrm>
            <a:off x="5679575" y="1541701"/>
            <a:ext cx="2125575" cy="19029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40"/>
          <p:cNvSpPr txBox="1"/>
          <p:nvPr/>
        </p:nvSpPr>
        <p:spPr>
          <a:xfrm>
            <a:off x="647450" y="796799"/>
            <a:ext cx="8022600" cy="4923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¿De que trata la ciencia de datos?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183" name="Google Shape;183;p40"/>
          <p:cNvSpPr txBox="1"/>
          <p:nvPr/>
        </p:nvSpPr>
        <p:spPr>
          <a:xfrm>
            <a:off x="4672550" y="2107675"/>
            <a:ext cx="3465000" cy="808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600"/>
              </a:spcBef>
              <a:spcAft>
                <a:spcPts val="0"/>
              </a:spcAft>
              <a:buNone/>
            </a:pPr>
            <a:r>
              <a:rPr lang="es" sz="1350">
                <a:solidFill>
                  <a:schemeClr val="dk1"/>
                </a:solidFill>
                <a:latin typeface="DM Sans"/>
                <a:ea typeface="DM Sans"/>
                <a:cs typeface="DM Sans"/>
                <a:sym typeface="DM Sans"/>
              </a:rPr>
              <a:t>Existen múltiples definiciones al respecto. Sin embargo, elegimos esta definición para el desarrollo del curso 🧐</a:t>
            </a:r>
            <a:endParaRPr sz="1350">
              <a:solidFill>
                <a:schemeClr val="dk1"/>
              </a:solidFill>
              <a:latin typeface="DM Sans"/>
              <a:ea typeface="DM Sans"/>
              <a:cs typeface="DM Sans"/>
              <a:sym typeface="DM Sans"/>
            </a:endParaRPr>
          </a:p>
        </p:txBody>
      </p:sp>
      <p:sp>
        <p:nvSpPr>
          <p:cNvPr id="184" name="Google Shape;184;p40"/>
          <p:cNvSpPr txBox="1"/>
          <p:nvPr/>
        </p:nvSpPr>
        <p:spPr>
          <a:xfrm>
            <a:off x="688050" y="2107675"/>
            <a:ext cx="4025100" cy="31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600"/>
              </a:spcBef>
              <a:spcAft>
                <a:spcPts val="0"/>
              </a:spcAft>
              <a:buNone/>
            </a:pPr>
            <a:r>
              <a:rPr lang="es" sz="1350">
                <a:solidFill>
                  <a:schemeClr val="dk1"/>
                </a:solidFill>
                <a:latin typeface="DM Sans"/>
                <a:ea typeface="DM Sans"/>
                <a:cs typeface="DM Sans"/>
                <a:sym typeface="DM Sans"/>
              </a:rPr>
              <a:t>Sin dudas, la Ciencia de Datos es una disciplina transversal a múltiples industrias, como ser por ejemplo: Finanzas, Retail, Automotriz, Logística, Turismo, etc. </a:t>
            </a:r>
            <a:endParaRPr sz="1350">
              <a:solidFill>
                <a:schemeClr val="dk1"/>
              </a:solidFill>
              <a:latin typeface="DM Sans"/>
              <a:ea typeface="DM Sans"/>
              <a:cs typeface="DM Sans"/>
              <a:sym typeface="DM Sans"/>
            </a:endParaRPr>
          </a:p>
          <a:p>
            <a:pPr indent="0" lvl="0" marL="0" rtl="0" algn="l">
              <a:lnSpc>
                <a:spcPct val="150000"/>
              </a:lnSpc>
              <a:spcBef>
                <a:spcPts val="600"/>
              </a:spcBef>
              <a:spcAft>
                <a:spcPts val="0"/>
              </a:spcAft>
              <a:buNone/>
            </a:pPr>
            <a:r>
              <a:rPr lang="es" sz="1350">
                <a:solidFill>
                  <a:schemeClr val="dk1"/>
                </a:solidFill>
                <a:latin typeface="DM Sans"/>
                <a:ea typeface="DM Sans"/>
                <a:cs typeface="DM Sans"/>
                <a:sym typeface="DM Sans"/>
              </a:rPr>
              <a:t>A lo largo de esta sesión, indagaremos sobre algunos Casos de Éxitos basados en diversas industrias de aplicación. </a:t>
            </a:r>
            <a:endParaRPr sz="1350">
              <a:solidFill>
                <a:schemeClr val="dk1"/>
              </a:solidFill>
              <a:latin typeface="DM Sans"/>
              <a:ea typeface="DM Sans"/>
              <a:cs typeface="DM Sans"/>
              <a:sym typeface="DM Sans"/>
            </a:endParaRPr>
          </a:p>
          <a:p>
            <a:pPr indent="0" lvl="0" marL="0" rtl="0" algn="l">
              <a:lnSpc>
                <a:spcPct val="150000"/>
              </a:lnSpc>
              <a:spcBef>
                <a:spcPts val="600"/>
              </a:spcBef>
              <a:spcAft>
                <a:spcPts val="0"/>
              </a:spcAft>
              <a:buNone/>
            </a:pPr>
            <a:r>
              <a:t/>
            </a:r>
            <a:endParaRPr sz="1350">
              <a:solidFill>
                <a:schemeClr val="dk1"/>
              </a:solidFill>
              <a:latin typeface="DM Sans"/>
              <a:ea typeface="DM Sans"/>
              <a:cs typeface="DM Sans"/>
              <a:sym typeface="DM Sans"/>
            </a:endParaRPr>
          </a:p>
          <a:p>
            <a:pPr indent="0" lvl="0" marL="0" rtl="0" algn="l">
              <a:lnSpc>
                <a:spcPct val="150000"/>
              </a:lnSpc>
              <a:spcBef>
                <a:spcPts val="600"/>
              </a:spcBef>
              <a:spcAft>
                <a:spcPts val="0"/>
              </a:spcAft>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41"/>
          <p:cNvSpPr txBox="1"/>
          <p:nvPr/>
        </p:nvSpPr>
        <p:spPr>
          <a:xfrm>
            <a:off x="937196" y="8649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Segmentación de clientes</a:t>
            </a:r>
            <a:endParaRPr b="1" sz="4000">
              <a:solidFill>
                <a:schemeClr val="dk1"/>
              </a:solidFill>
              <a:latin typeface="DM Sans"/>
              <a:ea typeface="DM Sans"/>
              <a:cs typeface="DM Sans"/>
              <a:sym typeface="DM Sans"/>
            </a:endParaRPr>
          </a:p>
        </p:txBody>
      </p:sp>
      <p:sp>
        <p:nvSpPr>
          <p:cNvPr id="190" name="Google Shape;190;p41"/>
          <p:cNvSpPr txBox="1"/>
          <p:nvPr/>
        </p:nvSpPr>
        <p:spPr>
          <a:xfrm>
            <a:off x="937200" y="2386100"/>
            <a:ext cx="3634800" cy="14250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1000"/>
              </a:spcBef>
              <a:spcAft>
                <a:spcPts val="0"/>
              </a:spcAft>
              <a:buClr>
                <a:srgbClr val="000000"/>
              </a:buClr>
              <a:buSzPts val="1600"/>
              <a:buFont typeface="Arial"/>
              <a:buNone/>
            </a:pPr>
            <a:r>
              <a:rPr i="0" lang="es" sz="1350" u="none" cap="none" strike="noStrike">
                <a:solidFill>
                  <a:srgbClr val="000000"/>
                </a:solidFill>
                <a:latin typeface="DM Sans"/>
                <a:ea typeface="DM Sans"/>
                <a:cs typeface="DM Sans"/>
                <a:sym typeface="DM Sans"/>
              </a:rPr>
              <a:t>Este tipo de algoritm</a:t>
            </a:r>
            <a:r>
              <a:rPr lang="es" sz="1350">
                <a:latin typeface="DM Sans"/>
                <a:ea typeface="DM Sans"/>
                <a:cs typeface="DM Sans"/>
                <a:sym typeface="DM Sans"/>
              </a:rPr>
              <a:t>o,</a:t>
            </a:r>
            <a:r>
              <a:rPr i="0" lang="es" sz="1350" u="none" cap="none" strike="noStrike">
                <a:solidFill>
                  <a:srgbClr val="000000"/>
                </a:solidFill>
                <a:latin typeface="DM Sans"/>
                <a:ea typeface="DM Sans"/>
                <a:cs typeface="DM Sans"/>
                <a:sym typeface="DM Sans"/>
              </a:rPr>
              <a:t> en términos generales, busca encontrar grupos homogéneos de clientes que respondan de modo similar a determinadas estrategias de marketing. </a:t>
            </a:r>
            <a:endParaRPr sz="1350">
              <a:latin typeface="DM Sans"/>
              <a:ea typeface="DM Sans"/>
              <a:cs typeface="DM Sans"/>
              <a:sym typeface="DM Sans"/>
            </a:endParaRPr>
          </a:p>
          <a:p>
            <a:pPr indent="0" lvl="0" marL="0" marR="0" rtl="0" algn="just">
              <a:lnSpc>
                <a:spcPct val="115000"/>
              </a:lnSpc>
              <a:spcBef>
                <a:spcPts val="1000"/>
              </a:spcBef>
              <a:spcAft>
                <a:spcPts val="1000"/>
              </a:spcAft>
              <a:buClr>
                <a:srgbClr val="000000"/>
              </a:buClr>
              <a:buSzPts val="1600"/>
              <a:buFont typeface="Arial"/>
              <a:buNone/>
            </a:pPr>
            <a:r>
              <a:rPr i="0" lang="es" sz="1350" u="none" cap="none" strike="noStrike">
                <a:solidFill>
                  <a:srgbClr val="000000"/>
                </a:solidFill>
                <a:latin typeface="DM Sans"/>
                <a:ea typeface="DM Sans"/>
                <a:cs typeface="DM Sans"/>
                <a:sym typeface="DM Sans"/>
              </a:rPr>
              <a:t>Tradicionalmente la forma de crear estos segmentos, se basa en seleccionar atributos del perfil del cliente (geográficas, demográficas y socio-económicas habitualmente) para establecer ciertos parámetros de similitud. </a:t>
            </a:r>
            <a:endParaRPr i="0" sz="1350" u="none" cap="none" strike="noStrike">
              <a:solidFill>
                <a:srgbClr val="000000"/>
              </a:solidFill>
              <a:latin typeface="DM Sans"/>
              <a:ea typeface="DM Sans"/>
              <a:cs typeface="DM Sans"/>
              <a:sym typeface="DM Sans"/>
            </a:endParaRPr>
          </a:p>
        </p:txBody>
      </p:sp>
      <p:pic>
        <p:nvPicPr>
          <p:cNvPr id="191" name="Google Shape;191;p41"/>
          <p:cNvPicPr preferRelativeResize="0"/>
          <p:nvPr/>
        </p:nvPicPr>
        <p:blipFill>
          <a:blip r:embed="rId3">
            <a:alphaModFix/>
          </a:blip>
          <a:stretch>
            <a:fillRect/>
          </a:stretch>
        </p:blipFill>
        <p:spPr>
          <a:xfrm>
            <a:off x="5747200" y="1798746"/>
            <a:ext cx="2050826" cy="20123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42"/>
          <p:cNvSpPr txBox="1"/>
          <p:nvPr/>
        </p:nvSpPr>
        <p:spPr>
          <a:xfrm>
            <a:off x="913046" y="7435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Algoritmos de Clustering</a:t>
            </a:r>
            <a:endParaRPr b="1" sz="4000">
              <a:solidFill>
                <a:schemeClr val="dk1"/>
              </a:solidFill>
              <a:latin typeface="DM Sans"/>
              <a:ea typeface="DM Sans"/>
              <a:cs typeface="DM Sans"/>
              <a:sym typeface="DM Sans"/>
            </a:endParaRPr>
          </a:p>
        </p:txBody>
      </p:sp>
      <p:sp>
        <p:nvSpPr>
          <p:cNvPr id="197" name="Google Shape;197;p42"/>
          <p:cNvSpPr txBox="1"/>
          <p:nvPr/>
        </p:nvSpPr>
        <p:spPr>
          <a:xfrm>
            <a:off x="4700250" y="1441375"/>
            <a:ext cx="3297000" cy="8649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None/>
            </a:pPr>
            <a:r>
              <a:rPr lang="es" sz="1350">
                <a:solidFill>
                  <a:schemeClr val="dk1"/>
                </a:solidFill>
                <a:latin typeface="DM Sans"/>
                <a:ea typeface="DM Sans"/>
                <a:cs typeface="DM Sans"/>
                <a:sym typeface="DM Sans"/>
              </a:rPr>
              <a:t>Este tipo de algoritmo pertenece al Aprendizaje No Supervisado dentro del mundo del Machine Learning.</a:t>
            </a:r>
            <a:endParaRPr sz="1350">
              <a:solidFill>
                <a:schemeClr val="dk1"/>
              </a:solidFill>
              <a:latin typeface="DM Sans"/>
              <a:ea typeface="DM Sans"/>
              <a:cs typeface="DM Sans"/>
              <a:sym typeface="DM Sans"/>
            </a:endParaRPr>
          </a:p>
        </p:txBody>
      </p:sp>
      <p:pic>
        <p:nvPicPr>
          <p:cNvPr id="198" name="Google Shape;198;p42"/>
          <p:cNvPicPr preferRelativeResize="0"/>
          <p:nvPr/>
        </p:nvPicPr>
        <p:blipFill>
          <a:blip r:embed="rId3">
            <a:alphaModFix/>
          </a:blip>
          <a:stretch>
            <a:fillRect/>
          </a:stretch>
        </p:blipFill>
        <p:spPr>
          <a:xfrm>
            <a:off x="4572000" y="2571738"/>
            <a:ext cx="3826626" cy="1677725"/>
          </a:xfrm>
          <a:prstGeom prst="rect">
            <a:avLst/>
          </a:prstGeom>
          <a:noFill/>
          <a:ln>
            <a:noFill/>
          </a:ln>
        </p:spPr>
      </p:pic>
      <p:sp>
        <p:nvSpPr>
          <p:cNvPr id="199" name="Google Shape;199;p42"/>
          <p:cNvSpPr txBox="1"/>
          <p:nvPr/>
        </p:nvSpPr>
        <p:spPr>
          <a:xfrm>
            <a:off x="1002450" y="1441375"/>
            <a:ext cx="3297000" cy="2782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s" sz="1350">
                <a:solidFill>
                  <a:schemeClr val="dk1"/>
                </a:solidFill>
                <a:latin typeface="DM Sans"/>
                <a:ea typeface="DM Sans"/>
                <a:cs typeface="DM Sans"/>
                <a:sym typeface="DM Sans"/>
              </a:rPr>
              <a:t>Los algoritmos de Clustering, permiten analizar cientos de variables de cualquier dimensión del buyer persona e incluirlos como atributos válidos para encontrar agrupaciones naturales de clientes.</a:t>
            </a:r>
            <a:endParaRPr sz="1350">
              <a:solidFill>
                <a:schemeClr val="dk1"/>
              </a:solidFill>
              <a:latin typeface="DM Sans"/>
              <a:ea typeface="DM Sans"/>
              <a:cs typeface="DM Sans"/>
              <a:sym typeface="DM Sans"/>
            </a:endParaRPr>
          </a:p>
          <a:p>
            <a:pPr indent="0" lvl="0" marL="0" rtl="0" algn="just">
              <a:lnSpc>
                <a:spcPct val="115000"/>
              </a:lnSpc>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En consecuencia, se busca que los grupos resultantes del análisis de clusterización sean homogéneos entre sí y diferenciados claramente de los otros clústeres que se generen. </a:t>
            </a:r>
            <a:endParaRPr sz="1350">
              <a:solidFill>
                <a:schemeClr val="dk1"/>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43"/>
          <p:cNvSpPr txBox="1"/>
          <p:nvPr/>
        </p:nvSpPr>
        <p:spPr>
          <a:xfrm>
            <a:off x="1112421" y="100301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BigML</a:t>
            </a:r>
            <a:endParaRPr b="1" sz="4000">
              <a:solidFill>
                <a:schemeClr val="dk1"/>
              </a:solidFill>
              <a:latin typeface="DM Sans"/>
              <a:ea typeface="DM Sans"/>
              <a:cs typeface="DM Sans"/>
              <a:sym typeface="DM Sans"/>
            </a:endParaRPr>
          </a:p>
        </p:txBody>
      </p:sp>
      <p:sp>
        <p:nvSpPr>
          <p:cNvPr id="205" name="Google Shape;205;p43"/>
          <p:cNvSpPr txBox="1"/>
          <p:nvPr/>
        </p:nvSpPr>
        <p:spPr>
          <a:xfrm>
            <a:off x="1112425" y="2144675"/>
            <a:ext cx="3908400" cy="20931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1000"/>
              </a:spcBef>
              <a:spcAft>
                <a:spcPts val="0"/>
              </a:spcAft>
              <a:buNone/>
            </a:pPr>
            <a:r>
              <a:rPr b="1" i="0" lang="es" sz="1350" u="none" cap="none" strike="noStrike">
                <a:solidFill>
                  <a:srgbClr val="000000"/>
                </a:solidFill>
                <a:latin typeface="DM Sans"/>
                <a:ea typeface="DM Sans"/>
                <a:cs typeface="DM Sans"/>
                <a:sym typeface="DM Sans"/>
              </a:rPr>
              <a:t>Mazda</a:t>
            </a:r>
            <a:r>
              <a:rPr i="0" lang="es" sz="1350" u="none" cap="none" strike="noStrike">
                <a:solidFill>
                  <a:srgbClr val="000000"/>
                </a:solidFill>
                <a:latin typeface="DM Sans"/>
                <a:ea typeface="DM Sans"/>
                <a:cs typeface="DM Sans"/>
                <a:sym typeface="DM Sans"/>
              </a:rPr>
              <a:t> venía utilizando la Analítica Avanzada desde hace años, y tenía muy claro que su estrategia debía estar basada en una </a:t>
            </a:r>
            <a:r>
              <a:rPr b="1" i="0" lang="es" sz="1350" u="none" cap="none" strike="noStrike">
                <a:solidFill>
                  <a:srgbClr val="000000"/>
                </a:solidFill>
                <a:latin typeface="DM Sans"/>
                <a:ea typeface="DM Sans"/>
                <a:cs typeface="DM Sans"/>
                <a:sym typeface="DM Sans"/>
              </a:rPr>
              <a:t>plataforma colaborativa</a:t>
            </a:r>
            <a:r>
              <a:rPr i="0" lang="es" sz="1350" u="none" cap="none" strike="noStrike">
                <a:solidFill>
                  <a:srgbClr val="000000"/>
                </a:solidFill>
                <a:latin typeface="DM Sans"/>
                <a:ea typeface="DM Sans"/>
                <a:cs typeface="DM Sans"/>
                <a:sym typeface="DM Sans"/>
              </a:rPr>
              <a:t> que cubriera todas sus necesidades. </a:t>
            </a:r>
            <a:endParaRPr i="0" sz="1350" u="none" cap="none" strike="noStrike">
              <a:solidFill>
                <a:srgbClr val="000000"/>
              </a:solidFill>
              <a:latin typeface="DM Sans"/>
              <a:ea typeface="DM Sans"/>
              <a:cs typeface="DM Sans"/>
              <a:sym typeface="DM Sans"/>
            </a:endParaRPr>
          </a:p>
          <a:p>
            <a:pPr indent="0" lvl="0" marL="0" rtl="0" algn="just">
              <a:lnSpc>
                <a:spcPct val="115000"/>
              </a:lnSpc>
              <a:spcBef>
                <a:spcPts val="1000"/>
              </a:spcBef>
              <a:spcAft>
                <a:spcPts val="0"/>
              </a:spcAft>
              <a:buClr>
                <a:schemeClr val="dk1"/>
              </a:buClr>
              <a:buSzPts val="1100"/>
              <a:buFont typeface="Arial"/>
              <a:buNone/>
            </a:pPr>
            <a:r>
              <a:rPr lang="es" sz="1350">
                <a:solidFill>
                  <a:schemeClr val="dk1"/>
                </a:solidFill>
                <a:latin typeface="DM Sans"/>
                <a:ea typeface="DM Sans"/>
                <a:cs typeface="DM Sans"/>
                <a:sym typeface="DM Sans"/>
              </a:rPr>
              <a:t>La herramienta que se utilizó fue BigML, que permite la creación de Modelos de Machine Learning auto - administrados o también conocidos como AutoML.</a:t>
            </a:r>
            <a:endParaRPr sz="1350">
              <a:solidFill>
                <a:schemeClr val="dk1"/>
              </a:solidFill>
              <a:latin typeface="DM Sans"/>
              <a:ea typeface="DM Sans"/>
              <a:cs typeface="DM Sans"/>
              <a:sym typeface="DM Sans"/>
            </a:endParaRPr>
          </a:p>
          <a:p>
            <a:pPr indent="0" lvl="0" marL="0" marR="0" rtl="0" algn="just">
              <a:lnSpc>
                <a:spcPct val="115000"/>
              </a:lnSpc>
              <a:spcBef>
                <a:spcPts val="1000"/>
              </a:spcBef>
              <a:spcAft>
                <a:spcPts val="0"/>
              </a:spcAft>
              <a:buNone/>
            </a:pPr>
            <a:r>
              <a:t/>
            </a:r>
            <a:endParaRPr sz="1350">
              <a:latin typeface="DM Sans"/>
              <a:ea typeface="DM Sans"/>
              <a:cs typeface="DM Sans"/>
              <a:sym typeface="DM Sans"/>
            </a:endParaRPr>
          </a:p>
          <a:p>
            <a:pPr indent="0" lvl="0" marL="0" marR="0" rtl="0" algn="just">
              <a:lnSpc>
                <a:spcPct val="150000"/>
              </a:lnSpc>
              <a:spcBef>
                <a:spcPts val="0"/>
              </a:spcBef>
              <a:spcAft>
                <a:spcPts val="0"/>
              </a:spcAft>
              <a:buNone/>
            </a:pPr>
            <a:r>
              <a:t/>
            </a:r>
            <a:endParaRPr sz="1350">
              <a:latin typeface="DM Sans"/>
              <a:ea typeface="DM Sans"/>
              <a:cs typeface="DM Sans"/>
              <a:sym typeface="DM Sans"/>
            </a:endParaRPr>
          </a:p>
        </p:txBody>
      </p:sp>
      <p:pic>
        <p:nvPicPr>
          <p:cNvPr descr="BigML - Su perfil en Startupxplore" id="206" name="Google Shape;206;p43"/>
          <p:cNvPicPr preferRelativeResize="0"/>
          <p:nvPr/>
        </p:nvPicPr>
        <p:blipFill rotWithShape="1">
          <a:blip r:embed="rId3">
            <a:alphaModFix/>
          </a:blip>
          <a:srcRect b="0" l="0" r="0" t="0"/>
          <a:stretch/>
        </p:blipFill>
        <p:spPr>
          <a:xfrm>
            <a:off x="6001544" y="2020900"/>
            <a:ext cx="1540775" cy="1540775"/>
          </a:xfrm>
          <a:prstGeom prst="rect">
            <a:avLst/>
          </a:prstGeom>
          <a:noFill/>
          <a:ln>
            <a:noFill/>
          </a:ln>
        </p:spPr>
      </p:pic>
      <p:sp>
        <p:nvSpPr>
          <p:cNvPr id="207" name="Google Shape;207;p43"/>
          <p:cNvSpPr txBox="1"/>
          <p:nvPr/>
        </p:nvSpPr>
        <p:spPr>
          <a:xfrm>
            <a:off x="1112425" y="3561675"/>
            <a:ext cx="7115100" cy="392400"/>
          </a:xfrm>
          <a:prstGeom prst="rect">
            <a:avLst/>
          </a:prstGeom>
          <a:noFill/>
          <a:ln>
            <a:noFill/>
          </a:ln>
        </p:spPr>
        <p:txBody>
          <a:bodyPr anchorCtr="0" anchor="ctr" bIns="91425" lIns="91425" spcFirstLastPara="1" rIns="91425" wrap="square" tIns="91425">
            <a:spAutoFit/>
          </a:bodyPr>
          <a:lstStyle/>
          <a:p>
            <a:pPr indent="0" lvl="0" marL="0" marR="0" rtl="0" algn="just">
              <a:lnSpc>
                <a:spcPct val="115000"/>
              </a:lnSpc>
              <a:spcBef>
                <a:spcPts val="1000"/>
              </a:spcBef>
              <a:spcAft>
                <a:spcPts val="0"/>
              </a:spcAft>
              <a:buClr>
                <a:srgbClr val="000000"/>
              </a:buClr>
              <a:buFont typeface="Arial"/>
              <a:buNone/>
            </a:pPr>
            <a:r>
              <a:t/>
            </a:r>
            <a:endParaRPr sz="1350">
              <a:latin typeface="DM Sans"/>
              <a:ea typeface="DM Sans"/>
              <a:cs typeface="DM Sans"/>
              <a:sym typeface="DM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44"/>
          <p:cNvSpPr txBox="1"/>
          <p:nvPr/>
        </p:nvSpPr>
        <p:spPr>
          <a:xfrm>
            <a:off x="1073071" y="109301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Segmentos Mazda</a:t>
            </a:r>
            <a:endParaRPr b="1" sz="4000">
              <a:solidFill>
                <a:schemeClr val="dk1"/>
              </a:solidFill>
              <a:latin typeface="DM Sans"/>
              <a:ea typeface="DM Sans"/>
              <a:cs typeface="DM Sans"/>
              <a:sym typeface="DM Sans"/>
            </a:endParaRPr>
          </a:p>
        </p:txBody>
      </p:sp>
      <p:sp>
        <p:nvSpPr>
          <p:cNvPr id="213" name="Google Shape;213;p44"/>
          <p:cNvSpPr txBox="1"/>
          <p:nvPr/>
        </p:nvSpPr>
        <p:spPr>
          <a:xfrm>
            <a:off x="1179950" y="2426925"/>
            <a:ext cx="3549600" cy="6978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1000"/>
              </a:spcBef>
              <a:spcAft>
                <a:spcPts val="0"/>
              </a:spcAft>
              <a:buNone/>
            </a:pPr>
            <a:r>
              <a:rPr i="0" lang="es" sz="1350" u="none" cap="none" strike="noStrike">
                <a:solidFill>
                  <a:srgbClr val="000000"/>
                </a:solidFill>
                <a:latin typeface="DM Sans"/>
                <a:ea typeface="DM Sans"/>
                <a:cs typeface="DM Sans"/>
                <a:sym typeface="DM Sans"/>
              </a:rPr>
              <a:t>Una vez aplicados los más de 30 atributos para obtener la segmentación de los clientes de Mazda, el algoritmo identificó claramente </a:t>
            </a:r>
            <a:r>
              <a:rPr b="1" i="0" lang="es" sz="1350" u="none" cap="none" strike="noStrike">
                <a:solidFill>
                  <a:srgbClr val="000000"/>
                </a:solidFill>
                <a:latin typeface="DM Sans"/>
                <a:ea typeface="DM Sans"/>
                <a:cs typeface="DM Sans"/>
                <a:sym typeface="DM Sans"/>
              </a:rPr>
              <a:t>5 segmentos de clientes</a:t>
            </a:r>
            <a:r>
              <a:rPr i="0" lang="es" sz="1350" u="none" cap="none" strike="noStrike">
                <a:solidFill>
                  <a:srgbClr val="000000"/>
                </a:solidFill>
                <a:latin typeface="DM Sans"/>
                <a:ea typeface="DM Sans"/>
                <a:cs typeface="DM Sans"/>
                <a:sym typeface="DM Sans"/>
              </a:rPr>
              <a:t> bien diferenciados.</a:t>
            </a:r>
            <a:endParaRPr sz="1350">
              <a:latin typeface="DM Sans"/>
              <a:ea typeface="DM Sans"/>
              <a:cs typeface="DM Sans"/>
              <a:sym typeface="DM Sans"/>
            </a:endParaRPr>
          </a:p>
        </p:txBody>
      </p:sp>
      <p:pic>
        <p:nvPicPr>
          <p:cNvPr id="214" name="Google Shape;214;p44"/>
          <p:cNvPicPr preferRelativeResize="0"/>
          <p:nvPr/>
        </p:nvPicPr>
        <p:blipFill>
          <a:blip r:embed="rId3">
            <a:alphaModFix/>
          </a:blip>
          <a:stretch>
            <a:fillRect/>
          </a:stretch>
        </p:blipFill>
        <p:spPr>
          <a:xfrm>
            <a:off x="4774438" y="1617775"/>
            <a:ext cx="4256726" cy="2316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cxnSp>
        <p:nvCxnSpPr>
          <p:cNvPr id="219" name="Google Shape;219;p45"/>
          <p:cNvCxnSpPr>
            <a:stCxn id="220" idx="6"/>
            <a:endCxn id="221" idx="2"/>
          </p:cNvCxnSpPr>
          <p:nvPr/>
        </p:nvCxnSpPr>
        <p:spPr>
          <a:xfrm>
            <a:off x="1818988" y="2175550"/>
            <a:ext cx="5174100" cy="0"/>
          </a:xfrm>
          <a:prstGeom prst="straightConnector1">
            <a:avLst/>
          </a:prstGeom>
          <a:noFill/>
          <a:ln cap="flat" cmpd="sng" w="19050">
            <a:solidFill>
              <a:srgbClr val="888888"/>
            </a:solidFill>
            <a:prstDash val="solid"/>
            <a:round/>
            <a:headEnd len="med" w="med" type="none"/>
            <a:tailEnd len="med" w="med" type="none"/>
          </a:ln>
        </p:spPr>
      </p:cxnSp>
      <p:sp>
        <p:nvSpPr>
          <p:cNvPr id="220" name="Google Shape;220;p45"/>
          <p:cNvSpPr/>
          <p:nvPr/>
        </p:nvSpPr>
        <p:spPr>
          <a:xfrm>
            <a:off x="1196188" y="1862800"/>
            <a:ext cx="622800" cy="6255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latin typeface="DM Sans"/>
                <a:ea typeface="DM Sans"/>
                <a:cs typeface="DM Sans"/>
                <a:sym typeface="DM Sans"/>
              </a:rPr>
              <a:t>1</a:t>
            </a:r>
            <a:endParaRPr b="1" sz="1350">
              <a:latin typeface="DM Sans"/>
              <a:ea typeface="DM Sans"/>
              <a:cs typeface="DM Sans"/>
              <a:sym typeface="DM Sans"/>
            </a:endParaRPr>
          </a:p>
        </p:txBody>
      </p:sp>
      <p:sp>
        <p:nvSpPr>
          <p:cNvPr id="222" name="Google Shape;222;p45"/>
          <p:cNvSpPr txBox="1"/>
          <p:nvPr/>
        </p:nvSpPr>
        <p:spPr>
          <a:xfrm>
            <a:off x="1196200" y="733300"/>
            <a:ext cx="50541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Segmentos Mazda</a:t>
            </a:r>
            <a:endParaRPr b="1" sz="4000">
              <a:solidFill>
                <a:schemeClr val="dk1"/>
              </a:solidFill>
              <a:latin typeface="DM Sans"/>
              <a:ea typeface="DM Sans"/>
              <a:cs typeface="DM Sans"/>
              <a:sym typeface="DM Sans"/>
            </a:endParaRPr>
          </a:p>
        </p:txBody>
      </p:sp>
      <p:sp>
        <p:nvSpPr>
          <p:cNvPr id="223" name="Google Shape;223;p45"/>
          <p:cNvSpPr txBox="1"/>
          <p:nvPr/>
        </p:nvSpPr>
        <p:spPr>
          <a:xfrm>
            <a:off x="659601" y="2605300"/>
            <a:ext cx="2410200" cy="110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Compradores jóvenes con poder adquisitivo medio con preferencias por el segmento sub medio.</a:t>
            </a:r>
            <a:endParaRPr sz="1350">
              <a:latin typeface="DM Sans"/>
              <a:ea typeface="DM Sans"/>
              <a:cs typeface="DM Sans"/>
              <a:sym typeface="DM Sans"/>
            </a:endParaRPr>
          </a:p>
        </p:txBody>
      </p:sp>
      <p:sp>
        <p:nvSpPr>
          <p:cNvPr id="224" name="Google Shape;224;p45"/>
          <p:cNvSpPr txBox="1"/>
          <p:nvPr/>
        </p:nvSpPr>
        <p:spPr>
          <a:xfrm>
            <a:off x="3236350" y="2605300"/>
            <a:ext cx="2948700" cy="158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Clientes con preferencia por la gama alta de la marca mostraban más interacción con el servicio de Posventa, siendo más exigentes en sus interacciones. </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p:txBody>
      </p:sp>
      <p:sp>
        <p:nvSpPr>
          <p:cNvPr id="225" name="Google Shape;225;p45"/>
          <p:cNvSpPr txBox="1"/>
          <p:nvPr/>
        </p:nvSpPr>
        <p:spPr>
          <a:xfrm>
            <a:off x="6351601" y="2668825"/>
            <a:ext cx="2410200" cy="110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None/>
            </a:pPr>
            <a:r>
              <a:rPr lang="es" sz="1350">
                <a:solidFill>
                  <a:schemeClr val="dk1"/>
                </a:solidFill>
                <a:latin typeface="DM Sans"/>
                <a:ea typeface="DM Sans"/>
                <a:cs typeface="DM Sans"/>
                <a:sym typeface="DM Sans"/>
              </a:rPr>
              <a:t>Clientes más jóvenes con coches del segmento más accesible de los vehículos de la marca.  </a:t>
            </a:r>
            <a:endParaRPr sz="1350">
              <a:latin typeface="DM Sans"/>
              <a:ea typeface="DM Sans"/>
              <a:cs typeface="DM Sans"/>
              <a:sym typeface="DM Sans"/>
            </a:endParaRPr>
          </a:p>
        </p:txBody>
      </p:sp>
      <p:sp>
        <p:nvSpPr>
          <p:cNvPr id="226" name="Google Shape;226;p45"/>
          <p:cNvSpPr/>
          <p:nvPr/>
        </p:nvSpPr>
        <p:spPr>
          <a:xfrm>
            <a:off x="4215238" y="1862800"/>
            <a:ext cx="622800" cy="6255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latin typeface="DM Sans"/>
                <a:ea typeface="DM Sans"/>
                <a:cs typeface="DM Sans"/>
                <a:sym typeface="DM Sans"/>
              </a:rPr>
              <a:t>2</a:t>
            </a:r>
            <a:endParaRPr b="1" sz="1350">
              <a:latin typeface="DM Sans"/>
              <a:ea typeface="DM Sans"/>
              <a:cs typeface="DM Sans"/>
              <a:sym typeface="DM Sans"/>
            </a:endParaRPr>
          </a:p>
        </p:txBody>
      </p:sp>
      <p:sp>
        <p:nvSpPr>
          <p:cNvPr id="221" name="Google Shape;221;p45"/>
          <p:cNvSpPr/>
          <p:nvPr/>
        </p:nvSpPr>
        <p:spPr>
          <a:xfrm>
            <a:off x="6993088" y="1862800"/>
            <a:ext cx="622800" cy="6255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latin typeface="DM Sans"/>
                <a:ea typeface="DM Sans"/>
                <a:cs typeface="DM Sans"/>
                <a:sym typeface="DM Sans"/>
              </a:rPr>
              <a:t>3</a:t>
            </a:r>
            <a:endParaRPr b="1" sz="1350">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cxnSp>
        <p:nvCxnSpPr>
          <p:cNvPr id="231" name="Google Shape;231;p46"/>
          <p:cNvCxnSpPr>
            <a:stCxn id="232" idx="6"/>
            <a:endCxn id="233" idx="2"/>
          </p:cNvCxnSpPr>
          <p:nvPr/>
        </p:nvCxnSpPr>
        <p:spPr>
          <a:xfrm>
            <a:off x="3373863" y="2077200"/>
            <a:ext cx="2396400" cy="0"/>
          </a:xfrm>
          <a:prstGeom prst="straightConnector1">
            <a:avLst/>
          </a:prstGeom>
          <a:noFill/>
          <a:ln cap="flat" cmpd="sng" w="19050">
            <a:solidFill>
              <a:srgbClr val="888888"/>
            </a:solidFill>
            <a:prstDash val="solid"/>
            <a:round/>
            <a:headEnd len="med" w="med" type="none"/>
            <a:tailEnd len="med" w="med" type="none"/>
          </a:ln>
        </p:spPr>
      </p:cxnSp>
      <p:sp>
        <p:nvSpPr>
          <p:cNvPr id="234" name="Google Shape;234;p46"/>
          <p:cNvSpPr txBox="1"/>
          <p:nvPr/>
        </p:nvSpPr>
        <p:spPr>
          <a:xfrm>
            <a:off x="2304900" y="2475775"/>
            <a:ext cx="2267100" cy="110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None/>
            </a:pPr>
            <a:r>
              <a:rPr lang="es" sz="1350">
                <a:solidFill>
                  <a:schemeClr val="dk1"/>
                </a:solidFill>
                <a:latin typeface="DM Sans"/>
                <a:ea typeface="DM Sans"/>
                <a:cs typeface="DM Sans"/>
                <a:sym typeface="DM Sans"/>
              </a:rPr>
              <a:t>Clientes de un poder adquisitivo menor y con vehículos más antiguos de precio más asequible.</a:t>
            </a:r>
            <a:endParaRPr sz="1350">
              <a:solidFill>
                <a:schemeClr val="dk1"/>
              </a:solidFill>
              <a:latin typeface="DM Sans"/>
              <a:ea typeface="DM Sans"/>
              <a:cs typeface="DM Sans"/>
              <a:sym typeface="DM Sans"/>
            </a:endParaRPr>
          </a:p>
        </p:txBody>
      </p:sp>
      <p:sp>
        <p:nvSpPr>
          <p:cNvPr id="235" name="Google Shape;235;p46"/>
          <p:cNvSpPr txBox="1"/>
          <p:nvPr/>
        </p:nvSpPr>
        <p:spPr>
          <a:xfrm>
            <a:off x="5283450" y="2475775"/>
            <a:ext cx="2524500" cy="134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1000"/>
              </a:spcAft>
              <a:buNone/>
            </a:pPr>
            <a:r>
              <a:rPr lang="es" sz="1350">
                <a:solidFill>
                  <a:schemeClr val="dk1"/>
                </a:solidFill>
                <a:latin typeface="DM Sans"/>
                <a:ea typeface="DM Sans"/>
                <a:cs typeface="DM Sans"/>
                <a:sym typeface="DM Sans"/>
              </a:rPr>
              <a:t>Es el menos numeroso. Son clientes jóvenes de poder adquisitivo medio pero con gran compromiso con la marca.</a:t>
            </a:r>
            <a:endParaRPr sz="1350">
              <a:latin typeface="DM Sans"/>
              <a:ea typeface="DM Sans"/>
              <a:cs typeface="DM Sans"/>
              <a:sym typeface="DM Sans"/>
            </a:endParaRPr>
          </a:p>
        </p:txBody>
      </p:sp>
      <p:sp>
        <p:nvSpPr>
          <p:cNvPr id="236" name="Google Shape;236;p46"/>
          <p:cNvSpPr txBox="1"/>
          <p:nvPr/>
        </p:nvSpPr>
        <p:spPr>
          <a:xfrm>
            <a:off x="911400" y="920150"/>
            <a:ext cx="50541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Segmentos Mazda</a:t>
            </a:r>
            <a:endParaRPr b="1" sz="4000">
              <a:solidFill>
                <a:schemeClr val="dk1"/>
              </a:solidFill>
              <a:latin typeface="DM Sans"/>
              <a:ea typeface="DM Sans"/>
              <a:cs typeface="DM Sans"/>
              <a:sym typeface="DM Sans"/>
            </a:endParaRPr>
          </a:p>
        </p:txBody>
      </p:sp>
      <p:sp>
        <p:nvSpPr>
          <p:cNvPr id="232" name="Google Shape;232;p46"/>
          <p:cNvSpPr/>
          <p:nvPr/>
        </p:nvSpPr>
        <p:spPr>
          <a:xfrm>
            <a:off x="2751063" y="1764450"/>
            <a:ext cx="622800" cy="6255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latin typeface="DM Sans"/>
                <a:ea typeface="DM Sans"/>
                <a:cs typeface="DM Sans"/>
                <a:sym typeface="DM Sans"/>
              </a:rPr>
              <a:t>4</a:t>
            </a:r>
            <a:endParaRPr b="1" sz="1350">
              <a:latin typeface="DM Sans"/>
              <a:ea typeface="DM Sans"/>
              <a:cs typeface="DM Sans"/>
              <a:sym typeface="DM Sans"/>
            </a:endParaRPr>
          </a:p>
        </p:txBody>
      </p:sp>
      <p:sp>
        <p:nvSpPr>
          <p:cNvPr id="233" name="Google Shape;233;p46"/>
          <p:cNvSpPr/>
          <p:nvPr/>
        </p:nvSpPr>
        <p:spPr>
          <a:xfrm>
            <a:off x="5770113" y="1764450"/>
            <a:ext cx="622800" cy="6255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latin typeface="DM Sans"/>
                <a:ea typeface="DM Sans"/>
                <a:cs typeface="DM Sans"/>
                <a:sym typeface="DM Sans"/>
              </a:rPr>
              <a:t>5</a:t>
            </a:r>
            <a:endParaRPr b="1" sz="1350">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7"/>
          <p:cNvSpPr txBox="1"/>
          <p:nvPr/>
        </p:nvSpPr>
        <p:spPr>
          <a:xfrm>
            <a:off x="2981598" y="841150"/>
            <a:ext cx="34416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3500"/>
              <a:buFont typeface="Arial"/>
              <a:buNone/>
            </a:pPr>
            <a:r>
              <a:t/>
            </a:r>
            <a:endParaRPr/>
          </a:p>
        </p:txBody>
      </p:sp>
      <p:sp>
        <p:nvSpPr>
          <p:cNvPr id="242" name="Google Shape;242;p47"/>
          <p:cNvSpPr txBox="1"/>
          <p:nvPr/>
        </p:nvSpPr>
        <p:spPr>
          <a:xfrm>
            <a:off x="984050" y="1871025"/>
            <a:ext cx="4064100" cy="20931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None/>
            </a:pPr>
            <a:r>
              <a:rPr i="0" lang="es" sz="1350" u="none" cap="none" strike="noStrike">
                <a:solidFill>
                  <a:srgbClr val="000000"/>
                </a:solidFill>
                <a:latin typeface="DM Sans"/>
                <a:ea typeface="DM Sans"/>
                <a:cs typeface="DM Sans"/>
                <a:sym typeface="DM Sans"/>
              </a:rPr>
              <a:t>Con esta información disponible, el Departamento de  Marketing de la empresa pudo orientar las campañas futuras de lanzamiento, adaptando las actividades de Marketing a cada uno de los segmentos y en especial a su público objetivo.</a:t>
            </a:r>
            <a:endParaRPr sz="1350">
              <a:latin typeface="DM Sans"/>
              <a:ea typeface="DM Sans"/>
              <a:cs typeface="DM Sans"/>
              <a:sym typeface="DM Sans"/>
            </a:endParaRPr>
          </a:p>
          <a:p>
            <a:pPr indent="0" lvl="0" marL="0" marR="0" rtl="0" algn="just">
              <a:lnSpc>
                <a:spcPct val="115000"/>
              </a:lnSpc>
              <a:spcBef>
                <a:spcPts val="1000"/>
              </a:spcBef>
              <a:spcAft>
                <a:spcPts val="1000"/>
              </a:spcAft>
              <a:buNone/>
            </a:pPr>
            <a:r>
              <a:t/>
            </a:r>
            <a:endParaRPr sz="1350">
              <a:latin typeface="DM Sans"/>
              <a:ea typeface="DM Sans"/>
              <a:cs typeface="DM Sans"/>
              <a:sym typeface="DM Sans"/>
            </a:endParaRPr>
          </a:p>
        </p:txBody>
      </p:sp>
      <p:sp>
        <p:nvSpPr>
          <p:cNvPr id="243" name="Google Shape;243;p47"/>
          <p:cNvSpPr txBox="1"/>
          <p:nvPr/>
        </p:nvSpPr>
        <p:spPr>
          <a:xfrm>
            <a:off x="984046" y="9159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Resultados</a:t>
            </a:r>
            <a:endParaRPr b="1" sz="4000">
              <a:solidFill>
                <a:schemeClr val="dk1"/>
              </a:solidFill>
              <a:latin typeface="DM Sans"/>
              <a:ea typeface="DM Sans"/>
              <a:cs typeface="DM Sans"/>
              <a:sym typeface="DM Sans"/>
            </a:endParaRPr>
          </a:p>
        </p:txBody>
      </p:sp>
      <p:pic>
        <p:nvPicPr>
          <p:cNvPr id="244" name="Google Shape;244;p47"/>
          <p:cNvPicPr preferRelativeResize="0"/>
          <p:nvPr/>
        </p:nvPicPr>
        <p:blipFill>
          <a:blip r:embed="rId3">
            <a:alphaModFix/>
          </a:blip>
          <a:stretch>
            <a:fillRect/>
          </a:stretch>
        </p:blipFill>
        <p:spPr>
          <a:xfrm>
            <a:off x="5106500" y="1658950"/>
            <a:ext cx="3073576" cy="2305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30"/>
          <p:cNvSpPr/>
          <p:nvPr/>
        </p:nvSpPr>
        <p:spPr>
          <a:xfrm>
            <a:off x="3080700" y="2547525"/>
            <a:ext cx="2982600" cy="79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0"/>
          <p:cNvSpPr txBox="1"/>
          <p:nvPr/>
        </p:nvSpPr>
        <p:spPr>
          <a:xfrm>
            <a:off x="1461300" y="1802163"/>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Esta clase va a ser</a:t>
            </a:r>
            <a:endParaRPr b="1" sz="4000">
              <a:solidFill>
                <a:srgbClr val="DEFC52"/>
              </a:solidFill>
              <a:latin typeface="DM Sans"/>
              <a:ea typeface="DM Sans"/>
              <a:cs typeface="DM Sans"/>
              <a:sym typeface="DM Sans"/>
            </a:endParaRPr>
          </a:p>
        </p:txBody>
      </p:sp>
      <p:sp>
        <p:nvSpPr>
          <p:cNvPr id="98" name="Google Shape;98;p30"/>
          <p:cNvSpPr txBox="1"/>
          <p:nvPr/>
        </p:nvSpPr>
        <p:spPr>
          <a:xfrm>
            <a:off x="3655975" y="2541075"/>
            <a:ext cx="22275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grabada</a:t>
            </a:r>
            <a:endParaRPr b="1" sz="4000">
              <a:solidFill>
                <a:srgbClr val="EAFF6A"/>
              </a:solidFill>
              <a:latin typeface="DM Sans"/>
              <a:ea typeface="DM Sans"/>
              <a:cs typeface="DM Sans"/>
              <a:sym typeface="DM Sans"/>
            </a:endParaRPr>
          </a:p>
        </p:txBody>
      </p:sp>
      <p:sp>
        <p:nvSpPr>
          <p:cNvPr id="99" name="Google Shape;99;p30"/>
          <p:cNvSpPr/>
          <p:nvPr/>
        </p:nvSpPr>
        <p:spPr>
          <a:xfrm>
            <a:off x="3293875" y="2844525"/>
            <a:ext cx="199800" cy="199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grpSp>
        <p:nvGrpSpPr>
          <p:cNvPr id="249" name="Google Shape;249;p48"/>
          <p:cNvGrpSpPr/>
          <p:nvPr/>
        </p:nvGrpSpPr>
        <p:grpSpPr>
          <a:xfrm>
            <a:off x="473370" y="619431"/>
            <a:ext cx="738905" cy="738905"/>
            <a:chOff x="575612" y="1950748"/>
            <a:chExt cx="431100" cy="431100"/>
          </a:xfrm>
        </p:grpSpPr>
        <p:sp>
          <p:nvSpPr>
            <p:cNvPr id="250" name="Google Shape;250;p48"/>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1" name="Google Shape;251;p48" title="ícono para pensar"/>
            <p:cNvPicPr preferRelativeResize="0"/>
            <p:nvPr/>
          </p:nvPicPr>
          <p:blipFill>
            <a:blip r:embed="rId3">
              <a:alphaModFix/>
            </a:blip>
            <a:stretch>
              <a:fillRect/>
            </a:stretch>
          </p:blipFill>
          <p:spPr>
            <a:xfrm>
              <a:off x="655125" y="2030288"/>
              <a:ext cx="272000" cy="272000"/>
            </a:xfrm>
            <a:prstGeom prst="rect">
              <a:avLst/>
            </a:prstGeom>
            <a:noFill/>
            <a:ln>
              <a:noFill/>
            </a:ln>
          </p:spPr>
        </p:pic>
      </p:grpSp>
      <p:sp>
        <p:nvSpPr>
          <p:cNvPr id="252" name="Google Shape;252;p48"/>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Para pensar</a:t>
            </a:r>
            <a:endParaRPr b="1" sz="3500">
              <a:solidFill>
                <a:srgbClr val="EAFF6A"/>
              </a:solidFill>
              <a:latin typeface="DM Sans"/>
              <a:ea typeface="DM Sans"/>
              <a:cs typeface="DM Sans"/>
              <a:sym typeface="DM Sans"/>
            </a:endParaRPr>
          </a:p>
        </p:txBody>
      </p:sp>
      <p:sp>
        <p:nvSpPr>
          <p:cNvPr id="253" name="Google Shape;253;p48"/>
          <p:cNvSpPr txBox="1"/>
          <p:nvPr/>
        </p:nvSpPr>
        <p:spPr>
          <a:xfrm>
            <a:off x="473350" y="1626100"/>
            <a:ext cx="83388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500">
                <a:solidFill>
                  <a:srgbClr val="B7B7B7"/>
                </a:solidFill>
                <a:latin typeface="DM Sans"/>
                <a:ea typeface="DM Sans"/>
                <a:cs typeface="DM Sans"/>
                <a:sym typeface="DM Sans"/>
              </a:rPr>
              <a:t>¿Qué otros casos exitosos de clustering conocen?¿Qué otros casos de éxito se les ocurren?</a:t>
            </a:r>
            <a:endParaRPr sz="25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p:txBody>
      </p:sp>
      <p:sp>
        <p:nvSpPr>
          <p:cNvPr id="254" name="Google Shape;254;p48"/>
          <p:cNvSpPr txBox="1"/>
          <p:nvPr/>
        </p:nvSpPr>
        <p:spPr>
          <a:xfrm>
            <a:off x="473350" y="4109575"/>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000">
                <a:solidFill>
                  <a:schemeClr val="accent5"/>
                </a:solidFill>
                <a:latin typeface="DM Sans"/>
                <a:ea typeface="DM Sans"/>
                <a:cs typeface="DM Sans"/>
                <a:sym typeface="DM Sans"/>
              </a:rPr>
              <a:t>Contesta mediante el chat de Zoom </a:t>
            </a:r>
            <a:endParaRPr sz="2000">
              <a:solidFill>
                <a:srgbClr val="83AEFB"/>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9"/>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Caso San Cristobal</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50"/>
          <p:cNvSpPr txBox="1"/>
          <p:nvPr/>
        </p:nvSpPr>
        <p:spPr>
          <a:xfrm>
            <a:off x="686446" y="10864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Caso San Cristóbal</a:t>
            </a:r>
            <a:endParaRPr b="1" sz="4000">
              <a:solidFill>
                <a:schemeClr val="dk1"/>
              </a:solidFill>
              <a:latin typeface="DM Sans"/>
              <a:ea typeface="DM Sans"/>
              <a:cs typeface="DM Sans"/>
              <a:sym typeface="DM Sans"/>
            </a:endParaRPr>
          </a:p>
        </p:txBody>
      </p:sp>
      <p:sp>
        <p:nvSpPr>
          <p:cNvPr id="265" name="Google Shape;265;p50"/>
          <p:cNvSpPr txBox="1"/>
          <p:nvPr/>
        </p:nvSpPr>
        <p:spPr>
          <a:xfrm>
            <a:off x="686450" y="2571750"/>
            <a:ext cx="3531900" cy="17418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None/>
            </a:pPr>
            <a:r>
              <a:rPr i="0" lang="es" sz="1350" u="none" cap="none" strike="noStrike">
                <a:solidFill>
                  <a:srgbClr val="000000"/>
                </a:solidFill>
                <a:latin typeface="DM Sans"/>
                <a:ea typeface="DM Sans"/>
                <a:cs typeface="DM Sans"/>
                <a:sym typeface="DM Sans"/>
              </a:rPr>
              <a:t>San Cristóbal Seguros, es una empresa Argentina nacida hace más de 80 años, con un origen mutualista. Hoy el Grupo San Cristóbal, asegura a más de 725.000 personas y cuenta con presencia física en Argentina y Uruguay.</a:t>
            </a:r>
            <a:endParaRPr i="0" sz="1350" u="none" cap="none" strike="noStrike">
              <a:solidFill>
                <a:srgbClr val="000000"/>
              </a:solidFill>
              <a:latin typeface="DM Sans"/>
              <a:ea typeface="DM Sans"/>
              <a:cs typeface="DM Sans"/>
              <a:sym typeface="DM Sans"/>
            </a:endParaRPr>
          </a:p>
          <a:p>
            <a:pPr indent="0" lvl="0" marL="0" rtl="0" algn="just">
              <a:lnSpc>
                <a:spcPct val="115000"/>
              </a:lnSpc>
              <a:spcBef>
                <a:spcPts val="1000"/>
              </a:spcBef>
              <a:spcAft>
                <a:spcPts val="0"/>
              </a:spcAft>
              <a:buClr>
                <a:schemeClr val="dk1"/>
              </a:buClr>
              <a:buSzPts val="1100"/>
              <a:buFont typeface="Arial"/>
              <a:buNone/>
            </a:pPr>
            <a:r>
              <a:rPr lang="es" sz="1350">
                <a:solidFill>
                  <a:schemeClr val="dk1"/>
                </a:solidFill>
                <a:latin typeface="DM Sans"/>
                <a:ea typeface="DM Sans"/>
                <a:cs typeface="DM Sans"/>
                <a:sym typeface="DM Sans"/>
              </a:rPr>
              <a:t>La organización destaca por ser en una empresa líder, caracterizada por honrar sus acuerdos y generar un impacto positivo en la comunidad. </a:t>
            </a:r>
            <a:endParaRPr sz="1350">
              <a:latin typeface="DM Sans"/>
              <a:ea typeface="DM Sans"/>
              <a:cs typeface="DM Sans"/>
              <a:sym typeface="DM Sans"/>
            </a:endParaRPr>
          </a:p>
          <a:p>
            <a:pPr indent="0" lvl="0" marL="0" marR="0" rtl="0" algn="just">
              <a:lnSpc>
                <a:spcPct val="115000"/>
              </a:lnSpc>
              <a:spcBef>
                <a:spcPts val="1000"/>
              </a:spcBef>
              <a:spcAft>
                <a:spcPts val="1000"/>
              </a:spcAft>
              <a:buNone/>
            </a:pPr>
            <a:r>
              <a:t/>
            </a:r>
            <a:endParaRPr sz="1350">
              <a:latin typeface="DM Sans"/>
              <a:ea typeface="DM Sans"/>
              <a:cs typeface="DM Sans"/>
              <a:sym typeface="DM Sans"/>
            </a:endParaRPr>
          </a:p>
        </p:txBody>
      </p:sp>
      <p:sp>
        <p:nvSpPr>
          <p:cNvPr id="266" name="Google Shape;266;p50"/>
          <p:cNvSpPr txBox="1"/>
          <p:nvPr/>
        </p:nvSpPr>
        <p:spPr>
          <a:xfrm>
            <a:off x="4680450" y="1626925"/>
            <a:ext cx="3463200" cy="1476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000"/>
              </a:spcBef>
              <a:spcAft>
                <a:spcPts val="0"/>
              </a:spcAft>
              <a:buNone/>
            </a:pPr>
            <a:r>
              <a:t/>
            </a:r>
            <a:endParaRPr sz="1350">
              <a:solidFill>
                <a:schemeClr val="dk1"/>
              </a:solidFill>
              <a:latin typeface="DM Sans"/>
              <a:ea typeface="DM Sans"/>
              <a:cs typeface="DM Sans"/>
              <a:sym typeface="DM Sans"/>
            </a:endParaRPr>
          </a:p>
          <a:p>
            <a:pPr indent="0" lvl="0" marL="0" rtl="0" algn="just">
              <a:lnSpc>
                <a:spcPct val="115000"/>
              </a:lnSpc>
              <a:spcBef>
                <a:spcPts val="1000"/>
              </a:spcBef>
              <a:spcAft>
                <a:spcPts val="1000"/>
              </a:spcAft>
              <a:buNone/>
            </a:pPr>
            <a:r>
              <a:rPr lang="es" sz="1350">
                <a:solidFill>
                  <a:schemeClr val="dk1"/>
                </a:solidFill>
                <a:latin typeface="DM Sans"/>
                <a:ea typeface="DM Sans"/>
                <a:cs typeface="DM Sans"/>
                <a:sym typeface="DM Sans"/>
              </a:rPr>
              <a:t>A su vez, brinda un amplio portfolio de coberturas para individuos, productores agropecuarios, comercios, pymes y grandes empresas.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51"/>
          <p:cNvSpPr txBox="1"/>
          <p:nvPr/>
        </p:nvSpPr>
        <p:spPr>
          <a:xfrm>
            <a:off x="1175075" y="1736150"/>
            <a:ext cx="4623600" cy="26550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1000"/>
              </a:spcBef>
              <a:spcAft>
                <a:spcPts val="0"/>
              </a:spcAft>
              <a:buNone/>
            </a:pPr>
            <a:r>
              <a:rPr lang="es" sz="1350">
                <a:latin typeface="DM Sans"/>
                <a:ea typeface="DM Sans"/>
                <a:cs typeface="DM Sans"/>
                <a:sym typeface="DM Sans"/>
              </a:rPr>
              <a:t>La </a:t>
            </a:r>
            <a:r>
              <a:rPr i="0" lang="es" sz="1350" u="none" cap="none" strike="noStrike">
                <a:solidFill>
                  <a:srgbClr val="000000"/>
                </a:solidFill>
                <a:latin typeface="DM Sans"/>
                <a:ea typeface="DM Sans"/>
                <a:cs typeface="DM Sans"/>
                <a:sym typeface="DM Sans"/>
              </a:rPr>
              <a:t>empresa desarrolló su</a:t>
            </a:r>
            <a:r>
              <a:rPr b="1" i="0" lang="es" sz="1350" u="none" cap="none" strike="noStrike">
                <a:solidFill>
                  <a:srgbClr val="000000"/>
                </a:solidFill>
                <a:latin typeface="DM Sans"/>
                <a:ea typeface="DM Sans"/>
                <a:cs typeface="DM Sans"/>
                <a:sym typeface="DM Sans"/>
              </a:rPr>
              <a:t> propia plataforma</a:t>
            </a:r>
            <a:r>
              <a:rPr i="0" lang="es" sz="1350" u="none" cap="none" strike="noStrike">
                <a:solidFill>
                  <a:srgbClr val="000000"/>
                </a:solidFill>
                <a:latin typeface="DM Sans"/>
                <a:ea typeface="DM Sans"/>
                <a:cs typeface="DM Sans"/>
                <a:sym typeface="DM Sans"/>
              </a:rPr>
              <a:t> de detección de fraudes para el mundo del seguro, </a:t>
            </a:r>
            <a:r>
              <a:rPr lang="es" sz="1350">
                <a:solidFill>
                  <a:schemeClr val="dk1"/>
                </a:solidFill>
                <a:latin typeface="DM Sans"/>
                <a:ea typeface="DM Sans"/>
                <a:cs typeface="DM Sans"/>
                <a:sym typeface="DM Sans"/>
              </a:rPr>
              <a:t>estructurando una nueva unidad de Prevención, que emplea tecnología como Inteligencia Artificial, Machine Learning y Ciencia de Datos.</a:t>
            </a:r>
            <a:endParaRPr i="0" sz="1350" u="none" cap="none" strike="noStrike">
              <a:solidFill>
                <a:srgbClr val="1C1C1C"/>
              </a:solidFill>
              <a:latin typeface="DM Sans"/>
              <a:ea typeface="DM Sans"/>
              <a:cs typeface="DM Sans"/>
              <a:sym typeface="DM Sans"/>
            </a:endParaRPr>
          </a:p>
          <a:p>
            <a:pPr indent="0" lvl="0" marL="0" marR="0" rtl="0" algn="just">
              <a:lnSpc>
                <a:spcPct val="115000"/>
              </a:lnSpc>
              <a:spcBef>
                <a:spcPts val="1000"/>
              </a:spcBef>
              <a:spcAft>
                <a:spcPts val="0"/>
              </a:spcAft>
              <a:buNone/>
            </a:pPr>
            <a:r>
              <a:rPr lang="es" sz="1350">
                <a:solidFill>
                  <a:schemeClr val="dk1"/>
                </a:solidFill>
                <a:latin typeface="DM Sans"/>
                <a:ea typeface="DM Sans"/>
                <a:cs typeface="DM Sans"/>
                <a:sym typeface="DM Sans"/>
              </a:rPr>
              <a:t>Como el campo de aplicación es tan amplio, se incorporaron especialistas en criminalística, agro, peritos, científicos de datos, entre otros, formándose un </a:t>
            </a:r>
            <a:r>
              <a:rPr b="1" lang="es" sz="1350">
                <a:solidFill>
                  <a:schemeClr val="dk1"/>
                </a:solidFill>
                <a:latin typeface="DM Sans"/>
                <a:ea typeface="DM Sans"/>
                <a:cs typeface="DM Sans"/>
                <a:sym typeface="DM Sans"/>
              </a:rPr>
              <a:t>equipo multidisciplinario</a:t>
            </a:r>
            <a:r>
              <a:rPr lang="es" sz="1350">
                <a:solidFill>
                  <a:schemeClr val="dk1"/>
                </a:solidFill>
                <a:latin typeface="DM Sans"/>
                <a:ea typeface="DM Sans"/>
                <a:cs typeface="DM Sans"/>
                <a:sym typeface="DM Sans"/>
              </a:rPr>
              <a:t>.</a:t>
            </a:r>
            <a:endParaRPr i="0" sz="1350" u="none" cap="none" strike="noStrike">
              <a:solidFill>
                <a:srgbClr val="000000"/>
              </a:solidFill>
              <a:latin typeface="DM Sans"/>
              <a:ea typeface="DM Sans"/>
              <a:cs typeface="DM Sans"/>
              <a:sym typeface="DM Sans"/>
            </a:endParaRPr>
          </a:p>
        </p:txBody>
      </p:sp>
      <p:sp>
        <p:nvSpPr>
          <p:cNvPr id="272" name="Google Shape;272;p51"/>
          <p:cNvSpPr txBox="1"/>
          <p:nvPr/>
        </p:nvSpPr>
        <p:spPr>
          <a:xfrm>
            <a:off x="1175071" y="120494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Detección de fraudes</a:t>
            </a:r>
            <a:endParaRPr b="1" sz="4000">
              <a:solidFill>
                <a:schemeClr val="dk1"/>
              </a:solidFill>
              <a:latin typeface="DM Sans"/>
              <a:ea typeface="DM Sans"/>
              <a:cs typeface="DM Sans"/>
              <a:sym typeface="DM Sans"/>
            </a:endParaRPr>
          </a:p>
        </p:txBody>
      </p:sp>
      <p:pic>
        <p:nvPicPr>
          <p:cNvPr id="273" name="Google Shape;273;p51"/>
          <p:cNvPicPr preferRelativeResize="0"/>
          <p:nvPr/>
        </p:nvPicPr>
        <p:blipFill>
          <a:blip r:embed="rId3">
            <a:alphaModFix/>
          </a:blip>
          <a:stretch>
            <a:fillRect/>
          </a:stretch>
        </p:blipFill>
        <p:spPr>
          <a:xfrm>
            <a:off x="6377020" y="2294045"/>
            <a:ext cx="1322500" cy="1322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grpSp>
        <p:nvGrpSpPr>
          <p:cNvPr id="278" name="Google Shape;278;p52"/>
          <p:cNvGrpSpPr/>
          <p:nvPr/>
        </p:nvGrpSpPr>
        <p:grpSpPr>
          <a:xfrm>
            <a:off x="473370" y="619431"/>
            <a:ext cx="738905" cy="738905"/>
            <a:chOff x="575612" y="1950748"/>
            <a:chExt cx="431100" cy="431100"/>
          </a:xfrm>
        </p:grpSpPr>
        <p:sp>
          <p:nvSpPr>
            <p:cNvPr id="279" name="Google Shape;279;p52"/>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0" name="Google Shape;280;p52" title="ícono para pensar"/>
            <p:cNvPicPr preferRelativeResize="0"/>
            <p:nvPr/>
          </p:nvPicPr>
          <p:blipFill>
            <a:blip r:embed="rId3">
              <a:alphaModFix/>
            </a:blip>
            <a:stretch>
              <a:fillRect/>
            </a:stretch>
          </p:blipFill>
          <p:spPr>
            <a:xfrm>
              <a:off x="655125" y="2030288"/>
              <a:ext cx="272000" cy="272000"/>
            </a:xfrm>
            <a:prstGeom prst="rect">
              <a:avLst/>
            </a:prstGeom>
            <a:noFill/>
            <a:ln>
              <a:noFill/>
            </a:ln>
          </p:spPr>
        </p:pic>
      </p:grpSp>
      <p:sp>
        <p:nvSpPr>
          <p:cNvPr id="281" name="Google Shape;281;p52"/>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Para pensar</a:t>
            </a:r>
            <a:endParaRPr b="1" sz="3500">
              <a:solidFill>
                <a:srgbClr val="EAFF6A"/>
              </a:solidFill>
              <a:latin typeface="DM Sans"/>
              <a:ea typeface="DM Sans"/>
              <a:cs typeface="DM Sans"/>
              <a:sym typeface="DM Sans"/>
            </a:endParaRPr>
          </a:p>
        </p:txBody>
      </p:sp>
      <p:sp>
        <p:nvSpPr>
          <p:cNvPr id="282" name="Google Shape;282;p52"/>
          <p:cNvSpPr txBox="1"/>
          <p:nvPr/>
        </p:nvSpPr>
        <p:spPr>
          <a:xfrm>
            <a:off x="473350" y="1626100"/>
            <a:ext cx="8338800" cy="287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500">
                <a:solidFill>
                  <a:srgbClr val="B7B7B7"/>
                </a:solidFill>
                <a:latin typeface="DM Sans"/>
                <a:ea typeface="DM Sans"/>
                <a:cs typeface="DM Sans"/>
                <a:sym typeface="DM Sans"/>
              </a:rPr>
              <a:t>El Caso San Cristóbal ¿Se trata de aprendizaje supervisado o no supervisado? ¿Se trata de problemas de clasificación o de regresión?</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p:txBody>
      </p:sp>
      <p:sp>
        <p:nvSpPr>
          <p:cNvPr id="283" name="Google Shape;283;p52"/>
          <p:cNvSpPr txBox="1"/>
          <p:nvPr/>
        </p:nvSpPr>
        <p:spPr>
          <a:xfrm>
            <a:off x="473350" y="4109575"/>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000">
                <a:solidFill>
                  <a:schemeClr val="accent5"/>
                </a:solidFill>
                <a:latin typeface="DM Sans"/>
                <a:ea typeface="DM Sans"/>
                <a:cs typeface="DM Sans"/>
                <a:sym typeface="DM Sans"/>
              </a:rPr>
              <a:t>Contesta mediante el chat de Zoom </a:t>
            </a:r>
            <a:endParaRPr sz="2000">
              <a:solidFill>
                <a:srgbClr val="83AEFB"/>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53"/>
          <p:cNvSpPr txBox="1"/>
          <p:nvPr/>
        </p:nvSpPr>
        <p:spPr>
          <a:xfrm>
            <a:off x="3723575" y="1134450"/>
            <a:ext cx="4676700" cy="2874600"/>
          </a:xfrm>
          <a:prstGeom prst="rect">
            <a:avLst/>
          </a:prstGeom>
          <a:noFill/>
          <a:ln>
            <a:noFill/>
          </a:ln>
        </p:spPr>
        <p:txBody>
          <a:bodyPr anchorCtr="0" anchor="ctr" bIns="91425" lIns="91425" spcFirstLastPara="1" rIns="91425" wrap="square" tIns="91425">
            <a:noAutofit/>
          </a:bodyPr>
          <a:lstStyle/>
          <a:p>
            <a:pPr indent="0" lvl="0" marL="0" marR="0" rtl="0" algn="just">
              <a:lnSpc>
                <a:spcPct val="150000"/>
              </a:lnSpc>
              <a:spcBef>
                <a:spcPts val="0"/>
              </a:spcBef>
              <a:spcAft>
                <a:spcPts val="0"/>
              </a:spcAft>
              <a:buNone/>
            </a:pPr>
            <a:r>
              <a:t/>
            </a:r>
            <a:endParaRPr i="0" sz="1350" u="none" cap="none" strike="noStrike">
              <a:solidFill>
                <a:srgbClr val="000000"/>
              </a:solidFill>
              <a:latin typeface="DM Sans"/>
              <a:ea typeface="DM Sans"/>
              <a:cs typeface="DM Sans"/>
              <a:sym typeface="DM Sans"/>
            </a:endParaRPr>
          </a:p>
          <a:p>
            <a:pPr indent="-314325" lvl="0" marL="457200" marR="0" rtl="0" algn="just">
              <a:lnSpc>
                <a:spcPct val="115000"/>
              </a:lnSpc>
              <a:spcBef>
                <a:spcPts val="1000"/>
              </a:spcBef>
              <a:spcAft>
                <a:spcPts val="0"/>
              </a:spcAft>
              <a:buClr>
                <a:srgbClr val="F198D8"/>
              </a:buClr>
              <a:buSzPts val="1350"/>
              <a:buFont typeface="Helvetica Neue Light"/>
              <a:buChar char="✓"/>
            </a:pPr>
            <a:r>
              <a:rPr b="1" i="0" lang="es" sz="1350" u="none" cap="none" strike="noStrike">
                <a:solidFill>
                  <a:srgbClr val="000000"/>
                </a:solidFill>
                <a:latin typeface="DM Sans"/>
                <a:ea typeface="DM Sans"/>
                <a:cs typeface="DM Sans"/>
                <a:sym typeface="DM Sans"/>
              </a:rPr>
              <a:t>Discernir</a:t>
            </a:r>
            <a:r>
              <a:rPr i="0" lang="es" sz="1350" u="none" cap="none" strike="noStrike">
                <a:solidFill>
                  <a:srgbClr val="000000"/>
                </a:solidFill>
                <a:latin typeface="DM Sans"/>
                <a:ea typeface="DM Sans"/>
                <a:cs typeface="DM Sans"/>
                <a:sym typeface="DM Sans"/>
              </a:rPr>
              <a:t> entre los casos reales y los posibles fraudes, lo cual genera un impacto directo en el negocio central de la compañía. </a:t>
            </a:r>
            <a:endParaRPr sz="1350">
              <a:latin typeface="DM Sans"/>
              <a:ea typeface="DM Sans"/>
              <a:cs typeface="DM Sans"/>
              <a:sym typeface="DM Sans"/>
            </a:endParaRPr>
          </a:p>
          <a:p>
            <a:pPr indent="-314325" lvl="0" marL="457200" marR="0" rtl="0" algn="just">
              <a:lnSpc>
                <a:spcPct val="115000"/>
              </a:lnSpc>
              <a:spcBef>
                <a:spcPts val="1000"/>
              </a:spcBef>
              <a:spcAft>
                <a:spcPts val="0"/>
              </a:spcAft>
              <a:buClr>
                <a:srgbClr val="F198D8"/>
              </a:buClr>
              <a:buSzPts val="1350"/>
              <a:buFont typeface="Helvetica Neue Light"/>
              <a:buChar char="✓"/>
            </a:pPr>
            <a:r>
              <a:rPr i="0" lang="es" sz="1350" u="none" cap="none" strike="noStrike">
                <a:solidFill>
                  <a:srgbClr val="000000"/>
                </a:solidFill>
                <a:latin typeface="DM Sans"/>
                <a:ea typeface="DM Sans"/>
                <a:cs typeface="DM Sans"/>
                <a:sym typeface="DM Sans"/>
              </a:rPr>
              <a:t>Resulta importante mencionar, que este tipo de algoritmo pertenece al </a:t>
            </a:r>
            <a:r>
              <a:rPr b="1" i="0" lang="es" sz="1350" u="none" cap="none" strike="noStrike">
                <a:solidFill>
                  <a:srgbClr val="000000"/>
                </a:solidFill>
                <a:latin typeface="DM Sans"/>
                <a:ea typeface="DM Sans"/>
                <a:cs typeface="DM Sans"/>
                <a:sym typeface="DM Sans"/>
              </a:rPr>
              <a:t>Aprendizaje Supervisado modelos de Clasificación</a:t>
            </a:r>
            <a:r>
              <a:rPr i="0" lang="es" sz="1350" u="none" cap="none" strike="noStrike">
                <a:solidFill>
                  <a:srgbClr val="000000"/>
                </a:solidFill>
                <a:latin typeface="DM Sans"/>
                <a:ea typeface="DM Sans"/>
                <a:cs typeface="DM Sans"/>
                <a:sym typeface="DM Sans"/>
              </a:rPr>
              <a:t>, donde se trata de clasificar la</a:t>
            </a:r>
            <a:r>
              <a:rPr i="0" lang="es" sz="1350" u="none" cap="none" strike="noStrike">
                <a:solidFill>
                  <a:srgbClr val="000000"/>
                </a:solidFill>
                <a:highlight>
                  <a:srgbClr val="EAFF6A"/>
                </a:highlight>
                <a:latin typeface="DM Sans"/>
                <a:ea typeface="DM Sans"/>
                <a:cs typeface="DM Sans"/>
                <a:sym typeface="DM Sans"/>
              </a:rPr>
              <a:t> </a:t>
            </a:r>
            <a:r>
              <a:rPr b="1" i="0" lang="es" sz="1350" u="none" cap="none" strike="noStrike">
                <a:solidFill>
                  <a:srgbClr val="000000"/>
                </a:solidFill>
                <a:highlight>
                  <a:srgbClr val="EAFF6A"/>
                </a:highlight>
                <a:latin typeface="DM Sans"/>
                <a:ea typeface="DM Sans"/>
                <a:cs typeface="DM Sans"/>
                <a:sym typeface="DM Sans"/>
              </a:rPr>
              <a:t>variable target: Fraude/No Fraude.</a:t>
            </a:r>
            <a:br>
              <a:rPr i="0" lang="es" sz="1350" u="none" cap="none" strike="noStrike">
                <a:solidFill>
                  <a:srgbClr val="000000"/>
                </a:solidFill>
                <a:latin typeface="DM Sans"/>
                <a:ea typeface="DM Sans"/>
                <a:cs typeface="DM Sans"/>
                <a:sym typeface="DM Sans"/>
              </a:rPr>
            </a:br>
            <a:endParaRPr i="0" sz="1350" u="none" cap="none" strike="noStrike">
              <a:solidFill>
                <a:srgbClr val="000000"/>
              </a:solidFill>
              <a:latin typeface="DM Sans"/>
              <a:ea typeface="DM Sans"/>
              <a:cs typeface="DM Sans"/>
              <a:sym typeface="DM Sans"/>
            </a:endParaRPr>
          </a:p>
        </p:txBody>
      </p:sp>
      <p:sp>
        <p:nvSpPr>
          <p:cNvPr id="289" name="Google Shape;289;p53"/>
          <p:cNvSpPr txBox="1"/>
          <p:nvPr/>
        </p:nvSpPr>
        <p:spPr>
          <a:xfrm>
            <a:off x="858621" y="81624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¿Qué se busca con el ML?</a:t>
            </a:r>
            <a:endParaRPr b="1" sz="4000">
              <a:solidFill>
                <a:schemeClr val="dk1"/>
              </a:solidFill>
              <a:latin typeface="DM Sans"/>
              <a:ea typeface="DM Sans"/>
              <a:cs typeface="DM Sans"/>
              <a:sym typeface="DM Sans"/>
            </a:endParaRPr>
          </a:p>
        </p:txBody>
      </p:sp>
      <p:pic>
        <p:nvPicPr>
          <p:cNvPr id="290" name="Google Shape;290;p53"/>
          <p:cNvPicPr preferRelativeResize="0"/>
          <p:nvPr/>
        </p:nvPicPr>
        <p:blipFill>
          <a:blip r:embed="rId3">
            <a:alphaModFix/>
          </a:blip>
          <a:stretch>
            <a:fillRect/>
          </a:stretch>
        </p:blipFill>
        <p:spPr>
          <a:xfrm>
            <a:off x="858625" y="1648000"/>
            <a:ext cx="2665500" cy="2361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54"/>
          <p:cNvSpPr txBox="1"/>
          <p:nvPr/>
        </p:nvSpPr>
        <p:spPr>
          <a:xfrm>
            <a:off x="937561" y="2539724"/>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latin typeface="Helvetica Neue Light"/>
              <a:ea typeface="Helvetica Neue Light"/>
              <a:cs typeface="Helvetica Neue Light"/>
              <a:sym typeface="Helvetica Neue Light"/>
            </a:endParaRPr>
          </a:p>
        </p:txBody>
      </p:sp>
      <p:sp>
        <p:nvSpPr>
          <p:cNvPr id="296" name="Google Shape;296;p54"/>
          <p:cNvSpPr txBox="1"/>
          <p:nvPr/>
        </p:nvSpPr>
        <p:spPr>
          <a:xfrm>
            <a:off x="3286962" y="2530589"/>
            <a:ext cx="2703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latin typeface="Helvetica Neue Light"/>
              <a:ea typeface="Helvetica Neue Light"/>
              <a:cs typeface="Helvetica Neue Light"/>
              <a:sym typeface="Helvetica Neue Light"/>
            </a:endParaRPr>
          </a:p>
        </p:txBody>
      </p:sp>
      <p:sp>
        <p:nvSpPr>
          <p:cNvPr id="297" name="Google Shape;297;p54"/>
          <p:cNvSpPr txBox="1"/>
          <p:nvPr/>
        </p:nvSpPr>
        <p:spPr>
          <a:xfrm>
            <a:off x="651296" y="67234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Pasos para detectar fraudes</a:t>
            </a:r>
            <a:endParaRPr b="1" sz="4000">
              <a:solidFill>
                <a:schemeClr val="dk1"/>
              </a:solidFill>
              <a:latin typeface="DM Sans"/>
              <a:ea typeface="DM Sans"/>
              <a:cs typeface="DM Sans"/>
              <a:sym typeface="DM Sans"/>
            </a:endParaRPr>
          </a:p>
        </p:txBody>
      </p:sp>
      <p:sp>
        <p:nvSpPr>
          <p:cNvPr id="298" name="Google Shape;298;p54"/>
          <p:cNvSpPr txBox="1"/>
          <p:nvPr/>
        </p:nvSpPr>
        <p:spPr>
          <a:xfrm>
            <a:off x="5556095" y="2558345"/>
            <a:ext cx="270300" cy="31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latin typeface="Helvetica Neue Light"/>
              <a:ea typeface="Helvetica Neue Light"/>
              <a:cs typeface="Helvetica Neue Light"/>
              <a:sym typeface="Helvetica Neue Light"/>
            </a:endParaRPr>
          </a:p>
        </p:txBody>
      </p:sp>
      <p:sp>
        <p:nvSpPr>
          <p:cNvPr id="299" name="Google Shape;299;p54"/>
          <p:cNvSpPr txBox="1"/>
          <p:nvPr/>
        </p:nvSpPr>
        <p:spPr>
          <a:xfrm>
            <a:off x="7798657" y="2263295"/>
            <a:ext cx="270300" cy="31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latin typeface="Helvetica Neue Light"/>
              <a:ea typeface="Helvetica Neue Light"/>
              <a:cs typeface="Helvetica Neue Light"/>
              <a:sym typeface="Helvetica Neue Light"/>
            </a:endParaRPr>
          </a:p>
        </p:txBody>
      </p:sp>
      <p:sp>
        <p:nvSpPr>
          <p:cNvPr id="300" name="Google Shape;300;p54"/>
          <p:cNvSpPr txBox="1"/>
          <p:nvPr/>
        </p:nvSpPr>
        <p:spPr>
          <a:xfrm>
            <a:off x="877125" y="2433350"/>
            <a:ext cx="3326400" cy="1954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None/>
            </a:pPr>
            <a:r>
              <a:rPr b="1" lang="es" sz="1350">
                <a:solidFill>
                  <a:schemeClr val="dk1"/>
                </a:solidFill>
                <a:latin typeface="DM Sans"/>
                <a:ea typeface="DM Sans"/>
                <a:cs typeface="DM Sans"/>
                <a:sym typeface="DM Sans"/>
              </a:rPr>
              <a:t>Detección</a:t>
            </a:r>
            <a:endParaRPr b="1" sz="1350">
              <a:solidFill>
                <a:schemeClr val="dk1"/>
              </a:solidFill>
              <a:latin typeface="DM Sans"/>
              <a:ea typeface="DM Sans"/>
              <a:cs typeface="DM Sans"/>
              <a:sym typeface="DM Sans"/>
            </a:endParaRPr>
          </a:p>
          <a:p>
            <a:pPr indent="0" lvl="0" marL="0" rtl="0" algn="l">
              <a:lnSpc>
                <a:spcPct val="115000"/>
              </a:lnSpc>
              <a:spcBef>
                <a:spcPts val="1000"/>
              </a:spcBef>
              <a:spcAft>
                <a:spcPts val="0"/>
              </a:spcAft>
              <a:buNone/>
            </a:pPr>
            <a:r>
              <a:rPr lang="es" sz="1350">
                <a:solidFill>
                  <a:schemeClr val="dk1"/>
                </a:solidFill>
                <a:latin typeface="DM Sans"/>
                <a:ea typeface="DM Sans"/>
                <a:cs typeface="DM Sans"/>
                <a:sym typeface="DM Sans"/>
              </a:rPr>
              <a:t>Puede ser denunciado de forma manual por cualquier agente de la compañía o puede detectarlo directamente la herramienta de IA, gracias a sus "reglas" predefinidas y modelos predictivos.</a:t>
            </a:r>
            <a:endParaRPr sz="1350">
              <a:latin typeface="DM Sans"/>
              <a:ea typeface="DM Sans"/>
              <a:cs typeface="DM Sans"/>
              <a:sym typeface="DM Sans"/>
            </a:endParaRPr>
          </a:p>
        </p:txBody>
      </p:sp>
      <p:sp>
        <p:nvSpPr>
          <p:cNvPr id="301" name="Google Shape;301;p54"/>
          <p:cNvSpPr txBox="1"/>
          <p:nvPr/>
        </p:nvSpPr>
        <p:spPr>
          <a:xfrm>
            <a:off x="4398100" y="2433350"/>
            <a:ext cx="4061100" cy="1899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s" sz="1350">
                <a:solidFill>
                  <a:schemeClr val="dk1"/>
                </a:solidFill>
                <a:latin typeface="DM Sans"/>
                <a:ea typeface="DM Sans"/>
                <a:cs typeface="DM Sans"/>
                <a:sym typeface="DM Sans"/>
              </a:rPr>
              <a:t>Análisis</a:t>
            </a:r>
            <a:endParaRPr b="1" sz="135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El equipo de analistas recibe los posibles casos y separa "la paja del trigo", para devolver al circuito de la compañía los falsos positivos o caso contrario, continuar con el proceso de investigación. (Este concepto se asocia a la Matriz de Confusión)</a:t>
            </a:r>
            <a:endParaRPr sz="1350">
              <a:latin typeface="DM Sans"/>
              <a:ea typeface="DM Sans"/>
              <a:cs typeface="DM Sans"/>
              <a:sym typeface="DM Sans"/>
            </a:endParaRPr>
          </a:p>
        </p:txBody>
      </p:sp>
      <p:cxnSp>
        <p:nvCxnSpPr>
          <p:cNvPr id="302" name="Google Shape;302;p54"/>
          <p:cNvCxnSpPr>
            <a:stCxn id="303" idx="6"/>
            <a:endCxn id="304" idx="2"/>
          </p:cNvCxnSpPr>
          <p:nvPr/>
        </p:nvCxnSpPr>
        <p:spPr>
          <a:xfrm>
            <a:off x="1714738" y="1954938"/>
            <a:ext cx="2857200" cy="2400"/>
          </a:xfrm>
          <a:prstGeom prst="straightConnector1">
            <a:avLst/>
          </a:prstGeom>
          <a:noFill/>
          <a:ln cap="flat" cmpd="sng" w="19050">
            <a:solidFill>
              <a:srgbClr val="888888"/>
            </a:solidFill>
            <a:prstDash val="solid"/>
            <a:round/>
            <a:headEnd len="med" w="med" type="none"/>
            <a:tailEnd len="med" w="med" type="none"/>
          </a:ln>
        </p:spPr>
      </p:cxnSp>
      <p:sp>
        <p:nvSpPr>
          <p:cNvPr id="303" name="Google Shape;303;p54"/>
          <p:cNvSpPr/>
          <p:nvPr/>
        </p:nvSpPr>
        <p:spPr>
          <a:xfrm>
            <a:off x="1091938" y="1642188"/>
            <a:ext cx="622800" cy="6255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latin typeface="DM Sans"/>
                <a:ea typeface="DM Sans"/>
                <a:cs typeface="DM Sans"/>
                <a:sym typeface="DM Sans"/>
              </a:rPr>
              <a:t>1</a:t>
            </a:r>
            <a:endParaRPr b="1" sz="1350">
              <a:latin typeface="DM Sans"/>
              <a:ea typeface="DM Sans"/>
              <a:cs typeface="DM Sans"/>
              <a:sym typeface="DM Sans"/>
            </a:endParaRPr>
          </a:p>
        </p:txBody>
      </p:sp>
      <p:sp>
        <p:nvSpPr>
          <p:cNvPr id="304" name="Google Shape;304;p54"/>
          <p:cNvSpPr/>
          <p:nvPr/>
        </p:nvSpPr>
        <p:spPr>
          <a:xfrm>
            <a:off x="4571988" y="1644525"/>
            <a:ext cx="622800" cy="6255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latin typeface="DM Sans"/>
                <a:ea typeface="DM Sans"/>
                <a:cs typeface="DM Sans"/>
                <a:sym typeface="DM Sans"/>
              </a:rPr>
              <a:t>2</a:t>
            </a:r>
            <a:endParaRPr b="1" sz="1350">
              <a:latin typeface="DM Sans"/>
              <a:ea typeface="DM Sans"/>
              <a:cs typeface="DM Sans"/>
              <a:sym typeface="DM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55"/>
          <p:cNvSpPr txBox="1"/>
          <p:nvPr/>
        </p:nvSpPr>
        <p:spPr>
          <a:xfrm>
            <a:off x="910986" y="2244674"/>
            <a:ext cx="2703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None/>
            </a:pPr>
            <a:r>
              <a:t/>
            </a:r>
            <a:endParaRPr b="1" sz="1350">
              <a:solidFill>
                <a:schemeClr val="dk1"/>
              </a:solidFill>
              <a:latin typeface="DM Sans"/>
              <a:ea typeface="DM Sans"/>
              <a:cs typeface="DM Sans"/>
              <a:sym typeface="DM Sans"/>
            </a:endParaRPr>
          </a:p>
        </p:txBody>
      </p:sp>
      <p:sp>
        <p:nvSpPr>
          <p:cNvPr id="310" name="Google Shape;310;p55"/>
          <p:cNvSpPr txBox="1"/>
          <p:nvPr/>
        </p:nvSpPr>
        <p:spPr>
          <a:xfrm>
            <a:off x="3260387" y="2235539"/>
            <a:ext cx="2703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None/>
            </a:pPr>
            <a:r>
              <a:t/>
            </a:r>
            <a:endParaRPr b="1" sz="1350">
              <a:solidFill>
                <a:schemeClr val="dk1"/>
              </a:solidFill>
              <a:latin typeface="DM Sans"/>
              <a:ea typeface="DM Sans"/>
              <a:cs typeface="DM Sans"/>
              <a:sym typeface="DM Sans"/>
            </a:endParaRPr>
          </a:p>
        </p:txBody>
      </p:sp>
      <p:sp>
        <p:nvSpPr>
          <p:cNvPr id="311" name="Google Shape;311;p55"/>
          <p:cNvSpPr txBox="1"/>
          <p:nvPr/>
        </p:nvSpPr>
        <p:spPr>
          <a:xfrm>
            <a:off x="5529520" y="2263295"/>
            <a:ext cx="2703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None/>
            </a:pPr>
            <a:r>
              <a:t/>
            </a:r>
            <a:endParaRPr b="1" sz="1350">
              <a:solidFill>
                <a:schemeClr val="dk1"/>
              </a:solidFill>
              <a:latin typeface="DM Sans"/>
              <a:ea typeface="DM Sans"/>
              <a:cs typeface="DM Sans"/>
              <a:sym typeface="DM Sans"/>
            </a:endParaRPr>
          </a:p>
        </p:txBody>
      </p:sp>
      <p:sp>
        <p:nvSpPr>
          <p:cNvPr id="312" name="Google Shape;312;p55"/>
          <p:cNvSpPr txBox="1"/>
          <p:nvPr/>
        </p:nvSpPr>
        <p:spPr>
          <a:xfrm>
            <a:off x="7798657" y="2263295"/>
            <a:ext cx="2703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None/>
            </a:pPr>
            <a:r>
              <a:t/>
            </a:r>
            <a:endParaRPr b="1" sz="1350">
              <a:solidFill>
                <a:schemeClr val="dk1"/>
              </a:solidFill>
              <a:latin typeface="DM Sans"/>
              <a:ea typeface="DM Sans"/>
              <a:cs typeface="DM Sans"/>
              <a:sym typeface="DM Sans"/>
            </a:endParaRPr>
          </a:p>
        </p:txBody>
      </p:sp>
      <p:sp>
        <p:nvSpPr>
          <p:cNvPr id="313" name="Google Shape;313;p55"/>
          <p:cNvSpPr txBox="1"/>
          <p:nvPr/>
        </p:nvSpPr>
        <p:spPr>
          <a:xfrm>
            <a:off x="617800" y="2138300"/>
            <a:ext cx="3559200" cy="2193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000"/>
              </a:spcBef>
              <a:spcAft>
                <a:spcPts val="0"/>
              </a:spcAft>
              <a:buNone/>
            </a:pPr>
            <a:r>
              <a:rPr b="1" lang="es" sz="1350">
                <a:solidFill>
                  <a:schemeClr val="dk1"/>
                </a:solidFill>
                <a:latin typeface="DM Sans"/>
                <a:ea typeface="DM Sans"/>
                <a:cs typeface="DM Sans"/>
                <a:sym typeface="DM Sans"/>
              </a:rPr>
              <a:t>Investigación</a:t>
            </a:r>
            <a:endParaRPr b="1" sz="1350">
              <a:solidFill>
                <a:schemeClr val="dk1"/>
              </a:solidFill>
              <a:latin typeface="DM Sans"/>
              <a:ea typeface="DM Sans"/>
              <a:cs typeface="DM Sans"/>
              <a:sym typeface="DM Sans"/>
            </a:endParaRPr>
          </a:p>
          <a:p>
            <a:pPr indent="0" lvl="0" marL="0" marR="0" rtl="0" algn="l">
              <a:lnSpc>
                <a:spcPct val="115000"/>
              </a:lnSpc>
              <a:spcBef>
                <a:spcPts val="1000"/>
              </a:spcBef>
              <a:spcAft>
                <a:spcPts val="0"/>
              </a:spcAft>
              <a:buNone/>
            </a:pPr>
            <a:r>
              <a:rPr lang="es" sz="1350">
                <a:solidFill>
                  <a:schemeClr val="dk1"/>
                </a:solidFill>
                <a:latin typeface="DM Sans"/>
                <a:ea typeface="DM Sans"/>
                <a:cs typeface="DM Sans"/>
                <a:sym typeface="DM Sans"/>
              </a:rPr>
              <a:t>La compañía conformó un equipo interno de investigación eficiente y profesional que se encarga de analizar a fondo los casos. Cabe destacar que cualquiera de las verticales de la compañía puede pasar por el proceso de análisis. El tiempo estimado de demora es de 24/48 hs. </a:t>
            </a:r>
            <a:endParaRPr sz="1350">
              <a:solidFill>
                <a:schemeClr val="dk1"/>
              </a:solidFill>
              <a:latin typeface="DM Sans"/>
              <a:ea typeface="DM Sans"/>
              <a:cs typeface="DM Sans"/>
              <a:sym typeface="DM Sans"/>
            </a:endParaRPr>
          </a:p>
        </p:txBody>
      </p:sp>
      <p:sp>
        <p:nvSpPr>
          <p:cNvPr id="314" name="Google Shape;314;p55"/>
          <p:cNvSpPr txBox="1"/>
          <p:nvPr/>
        </p:nvSpPr>
        <p:spPr>
          <a:xfrm>
            <a:off x="4572000" y="2186375"/>
            <a:ext cx="3765900" cy="1476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000"/>
              </a:spcBef>
              <a:spcAft>
                <a:spcPts val="0"/>
              </a:spcAft>
              <a:buNone/>
            </a:pPr>
            <a:r>
              <a:rPr b="1" lang="es" sz="1350">
                <a:solidFill>
                  <a:schemeClr val="dk1"/>
                </a:solidFill>
                <a:latin typeface="DM Sans"/>
                <a:ea typeface="DM Sans"/>
                <a:cs typeface="DM Sans"/>
                <a:sym typeface="DM Sans"/>
              </a:rPr>
              <a:t>Resolución</a:t>
            </a:r>
            <a:endParaRPr b="1" sz="1350">
              <a:solidFill>
                <a:schemeClr val="dk1"/>
              </a:solidFill>
              <a:latin typeface="DM Sans"/>
              <a:ea typeface="DM Sans"/>
              <a:cs typeface="DM Sans"/>
              <a:sym typeface="DM Sans"/>
            </a:endParaRPr>
          </a:p>
          <a:p>
            <a:pPr indent="0" lvl="0" marL="0" marR="0" rtl="0" algn="l">
              <a:lnSpc>
                <a:spcPct val="115000"/>
              </a:lnSpc>
              <a:spcBef>
                <a:spcPts val="1000"/>
              </a:spcBef>
              <a:spcAft>
                <a:spcPts val="0"/>
              </a:spcAft>
              <a:buNone/>
            </a:pPr>
            <a:r>
              <a:rPr lang="es" sz="1350">
                <a:solidFill>
                  <a:schemeClr val="dk1"/>
                </a:solidFill>
                <a:latin typeface="DM Sans"/>
                <a:ea typeface="DM Sans"/>
                <a:cs typeface="DM Sans"/>
                <a:sym typeface="DM Sans"/>
              </a:rPr>
              <a:t>Luego de realizar el análisis correspondiente, el equipo toma la decisión de rechazar la denuncia y evaluar la factibilidad de iniciar la instancia judicial en caso de ser necesario.</a:t>
            </a:r>
            <a:endParaRPr sz="1350">
              <a:solidFill>
                <a:schemeClr val="dk1"/>
              </a:solidFill>
              <a:latin typeface="DM Sans"/>
              <a:ea typeface="DM Sans"/>
              <a:cs typeface="DM Sans"/>
              <a:sym typeface="DM Sans"/>
            </a:endParaRPr>
          </a:p>
        </p:txBody>
      </p:sp>
      <p:cxnSp>
        <p:nvCxnSpPr>
          <p:cNvPr id="315" name="Google Shape;315;p55"/>
          <p:cNvCxnSpPr>
            <a:stCxn id="316" idx="6"/>
            <a:endCxn id="317" idx="2"/>
          </p:cNvCxnSpPr>
          <p:nvPr/>
        </p:nvCxnSpPr>
        <p:spPr>
          <a:xfrm>
            <a:off x="1744213" y="1777913"/>
            <a:ext cx="2857200" cy="2400"/>
          </a:xfrm>
          <a:prstGeom prst="straightConnector1">
            <a:avLst/>
          </a:prstGeom>
          <a:noFill/>
          <a:ln cap="flat" cmpd="sng" w="19050">
            <a:solidFill>
              <a:srgbClr val="888888"/>
            </a:solidFill>
            <a:prstDash val="solid"/>
            <a:round/>
            <a:headEnd len="med" w="med" type="none"/>
            <a:tailEnd len="med" w="med" type="none"/>
          </a:ln>
        </p:spPr>
      </p:cxnSp>
      <p:sp>
        <p:nvSpPr>
          <p:cNvPr id="316" name="Google Shape;316;p55"/>
          <p:cNvSpPr/>
          <p:nvPr/>
        </p:nvSpPr>
        <p:spPr>
          <a:xfrm>
            <a:off x="1121413" y="1465163"/>
            <a:ext cx="622800" cy="6255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latin typeface="DM Sans"/>
                <a:ea typeface="DM Sans"/>
                <a:cs typeface="DM Sans"/>
                <a:sym typeface="DM Sans"/>
              </a:rPr>
              <a:t>3</a:t>
            </a:r>
            <a:endParaRPr b="1" sz="1350">
              <a:latin typeface="DM Sans"/>
              <a:ea typeface="DM Sans"/>
              <a:cs typeface="DM Sans"/>
              <a:sym typeface="DM Sans"/>
            </a:endParaRPr>
          </a:p>
        </p:txBody>
      </p:sp>
      <p:sp>
        <p:nvSpPr>
          <p:cNvPr id="317" name="Google Shape;317;p55"/>
          <p:cNvSpPr/>
          <p:nvPr/>
        </p:nvSpPr>
        <p:spPr>
          <a:xfrm>
            <a:off x="4601463" y="1467500"/>
            <a:ext cx="622800" cy="6255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latin typeface="DM Sans"/>
                <a:ea typeface="DM Sans"/>
                <a:cs typeface="DM Sans"/>
                <a:sym typeface="DM Sans"/>
              </a:rPr>
              <a:t>4</a:t>
            </a:r>
            <a:endParaRPr b="1" sz="1350">
              <a:latin typeface="DM Sans"/>
              <a:ea typeface="DM Sans"/>
              <a:cs typeface="DM Sans"/>
              <a:sym typeface="DM Sans"/>
            </a:endParaRPr>
          </a:p>
        </p:txBody>
      </p:sp>
      <p:sp>
        <p:nvSpPr>
          <p:cNvPr id="318" name="Google Shape;318;p55"/>
          <p:cNvSpPr txBox="1"/>
          <p:nvPr/>
        </p:nvSpPr>
        <p:spPr>
          <a:xfrm>
            <a:off x="651296" y="67234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Pasos para detectar fraudes</a:t>
            </a:r>
            <a:endParaRPr b="1" sz="4000">
              <a:solidFill>
                <a:schemeClr val="dk1"/>
              </a:solidFill>
              <a:latin typeface="DM Sans"/>
              <a:ea typeface="DM Sans"/>
              <a:cs typeface="DM Sans"/>
              <a:sym typeface="DM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56"/>
          <p:cNvSpPr txBox="1"/>
          <p:nvPr/>
        </p:nvSpPr>
        <p:spPr>
          <a:xfrm>
            <a:off x="785946" y="7705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Análisis automático de imágenes</a:t>
            </a:r>
            <a:endParaRPr b="1" sz="4000">
              <a:solidFill>
                <a:schemeClr val="dk1"/>
              </a:solidFill>
              <a:latin typeface="DM Sans"/>
              <a:ea typeface="DM Sans"/>
              <a:cs typeface="DM Sans"/>
              <a:sym typeface="DM Sans"/>
            </a:endParaRPr>
          </a:p>
        </p:txBody>
      </p:sp>
      <p:sp>
        <p:nvSpPr>
          <p:cNvPr id="324" name="Google Shape;324;p56"/>
          <p:cNvSpPr txBox="1"/>
          <p:nvPr/>
        </p:nvSpPr>
        <p:spPr>
          <a:xfrm>
            <a:off x="785950" y="2656025"/>
            <a:ext cx="3550500" cy="19713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None/>
            </a:pPr>
            <a:r>
              <a:rPr i="0" lang="es" sz="1350" u="none" cap="none" strike="noStrike">
                <a:solidFill>
                  <a:srgbClr val="000000"/>
                </a:solidFill>
                <a:latin typeface="DM Sans"/>
                <a:ea typeface="DM Sans"/>
                <a:cs typeface="DM Sans"/>
                <a:sym typeface="DM Sans"/>
              </a:rPr>
              <a:t>Como parte de estos modelos de detección, San Cristóbal cuenta con una plataforma de análisis de imágenes para vehículos siniestrados. De forma independiente, se encarga de catalogar las imágenes, la marca, color y patente, para luego identificar los daños. </a:t>
            </a:r>
            <a:endParaRPr i="0" sz="1350" u="none" cap="none" strike="noStrike">
              <a:solidFill>
                <a:srgbClr val="000000"/>
              </a:solidFill>
              <a:latin typeface="DM Sans"/>
              <a:ea typeface="DM Sans"/>
              <a:cs typeface="DM Sans"/>
              <a:sym typeface="DM Sans"/>
            </a:endParaRPr>
          </a:p>
          <a:p>
            <a:pPr indent="0" lvl="0" marL="0" marR="0" rtl="0" algn="just">
              <a:lnSpc>
                <a:spcPct val="115000"/>
              </a:lnSpc>
              <a:spcBef>
                <a:spcPts val="0"/>
              </a:spcBef>
              <a:spcAft>
                <a:spcPts val="0"/>
              </a:spcAft>
              <a:buClr>
                <a:schemeClr val="dk1"/>
              </a:buClr>
              <a:buSzPts val="1100"/>
              <a:buFont typeface="Arial"/>
              <a:buNone/>
            </a:pPr>
            <a:r>
              <a:rPr lang="es" sz="1350">
                <a:latin typeface="DM Sans"/>
                <a:ea typeface="DM Sans"/>
                <a:cs typeface="DM Sans"/>
                <a:sym typeface="DM Sans"/>
              </a:rPr>
              <a:t>Volviendo a la plataforma de San Cristóbal, en base a lo visto podríamos decir que se aplica el Deep Learning para el análisis de imágenes.</a:t>
            </a:r>
            <a:endParaRPr sz="1350">
              <a:latin typeface="DM Sans"/>
              <a:ea typeface="DM Sans"/>
              <a:cs typeface="DM Sans"/>
              <a:sym typeface="DM Sans"/>
            </a:endParaRPr>
          </a:p>
          <a:p>
            <a:pPr indent="0" lvl="0" marL="0" marR="0" rtl="0" algn="just">
              <a:lnSpc>
                <a:spcPct val="115000"/>
              </a:lnSpc>
              <a:spcBef>
                <a:spcPts val="0"/>
              </a:spcBef>
              <a:spcAft>
                <a:spcPts val="0"/>
              </a:spcAft>
              <a:buClr>
                <a:schemeClr val="dk1"/>
              </a:buClr>
              <a:buSzPts val="1100"/>
              <a:buFont typeface="Arial"/>
              <a:buNone/>
            </a:pPr>
            <a:r>
              <a:t/>
            </a:r>
            <a:endParaRPr sz="1350">
              <a:latin typeface="DM Sans"/>
              <a:ea typeface="DM Sans"/>
              <a:cs typeface="DM Sans"/>
              <a:sym typeface="DM Sans"/>
            </a:endParaRPr>
          </a:p>
          <a:p>
            <a:pPr indent="0" lvl="0" marL="0" marR="0" rtl="0" algn="just">
              <a:lnSpc>
                <a:spcPct val="115000"/>
              </a:lnSpc>
              <a:spcBef>
                <a:spcPts val="0"/>
              </a:spcBef>
              <a:spcAft>
                <a:spcPts val="0"/>
              </a:spcAft>
              <a:buNone/>
            </a:pPr>
            <a:r>
              <a:t/>
            </a:r>
            <a:endParaRPr sz="1350">
              <a:latin typeface="DM Sans"/>
              <a:ea typeface="DM Sans"/>
              <a:cs typeface="DM Sans"/>
              <a:sym typeface="DM Sans"/>
            </a:endParaRPr>
          </a:p>
        </p:txBody>
      </p:sp>
      <p:pic>
        <p:nvPicPr>
          <p:cNvPr id="325" name="Google Shape;325;p56"/>
          <p:cNvPicPr preferRelativeResize="0"/>
          <p:nvPr/>
        </p:nvPicPr>
        <p:blipFill rotWithShape="1">
          <a:blip r:embed="rId3">
            <a:alphaModFix/>
          </a:blip>
          <a:srcRect b="0" l="4649" r="3834" t="0"/>
          <a:stretch/>
        </p:blipFill>
        <p:spPr>
          <a:xfrm>
            <a:off x="4572000" y="1910925"/>
            <a:ext cx="4268099" cy="22049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grpSp>
        <p:nvGrpSpPr>
          <p:cNvPr id="330" name="Google Shape;330;p57"/>
          <p:cNvGrpSpPr/>
          <p:nvPr/>
        </p:nvGrpSpPr>
        <p:grpSpPr>
          <a:xfrm>
            <a:off x="473370" y="619431"/>
            <a:ext cx="738905" cy="738905"/>
            <a:chOff x="575612" y="1950748"/>
            <a:chExt cx="431100" cy="431100"/>
          </a:xfrm>
        </p:grpSpPr>
        <p:sp>
          <p:nvSpPr>
            <p:cNvPr id="331" name="Google Shape;331;p57"/>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2" name="Google Shape;332;p57" title="ícono para pensar"/>
            <p:cNvPicPr preferRelativeResize="0"/>
            <p:nvPr/>
          </p:nvPicPr>
          <p:blipFill>
            <a:blip r:embed="rId3">
              <a:alphaModFix/>
            </a:blip>
            <a:stretch>
              <a:fillRect/>
            </a:stretch>
          </p:blipFill>
          <p:spPr>
            <a:xfrm>
              <a:off x="655125" y="2030288"/>
              <a:ext cx="272000" cy="272000"/>
            </a:xfrm>
            <a:prstGeom prst="rect">
              <a:avLst/>
            </a:prstGeom>
            <a:noFill/>
            <a:ln>
              <a:noFill/>
            </a:ln>
          </p:spPr>
        </p:pic>
      </p:grpSp>
      <p:sp>
        <p:nvSpPr>
          <p:cNvPr id="333" name="Google Shape;333;p57"/>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Para pensar</a:t>
            </a:r>
            <a:endParaRPr b="1" sz="3500">
              <a:solidFill>
                <a:srgbClr val="EAFF6A"/>
              </a:solidFill>
              <a:latin typeface="DM Sans"/>
              <a:ea typeface="DM Sans"/>
              <a:cs typeface="DM Sans"/>
              <a:sym typeface="DM Sans"/>
            </a:endParaRPr>
          </a:p>
        </p:txBody>
      </p:sp>
      <p:sp>
        <p:nvSpPr>
          <p:cNvPr id="334" name="Google Shape;334;p57"/>
          <p:cNvSpPr txBox="1"/>
          <p:nvPr/>
        </p:nvSpPr>
        <p:spPr>
          <a:xfrm>
            <a:off x="473350" y="1626100"/>
            <a:ext cx="83388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500">
                <a:solidFill>
                  <a:srgbClr val="B7B7B7"/>
                </a:solidFill>
                <a:latin typeface="DM Sans"/>
                <a:ea typeface="DM Sans"/>
                <a:cs typeface="DM Sans"/>
                <a:sym typeface="DM Sans"/>
              </a:rPr>
              <a:t>En el Análisis automático de Imágenes ¿Qué modelo de Análisis de Datos se implementa?</a:t>
            </a:r>
            <a:endParaRPr sz="2500">
              <a:solidFill>
                <a:srgbClr val="B7B7B7"/>
              </a:solidFill>
              <a:latin typeface="DM Sans"/>
              <a:ea typeface="DM Sans"/>
              <a:cs typeface="DM Sans"/>
              <a:sym typeface="DM Sans"/>
            </a:endParaRPr>
          </a:p>
        </p:txBody>
      </p:sp>
      <p:sp>
        <p:nvSpPr>
          <p:cNvPr id="335" name="Google Shape;335;p57"/>
          <p:cNvSpPr txBox="1"/>
          <p:nvPr/>
        </p:nvSpPr>
        <p:spPr>
          <a:xfrm>
            <a:off x="473350" y="4109575"/>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000">
                <a:solidFill>
                  <a:schemeClr val="accent5"/>
                </a:solidFill>
                <a:latin typeface="DM Sans"/>
                <a:ea typeface="DM Sans"/>
                <a:cs typeface="DM Sans"/>
                <a:sym typeface="DM Sans"/>
              </a:rPr>
              <a:t>Contesta mediante el chat de Zoom </a:t>
            </a:r>
            <a:endParaRPr sz="2000">
              <a:solidFill>
                <a:srgbClr val="83AEFB"/>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31"/>
          <p:cNvSpPr txBox="1"/>
          <p:nvPr/>
        </p:nvSpPr>
        <p:spPr>
          <a:xfrm>
            <a:off x="1461300" y="2252975"/>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rgbClr val="EAFF6A"/>
                </a:solidFill>
                <a:latin typeface="DM Sans"/>
                <a:ea typeface="DM Sans"/>
                <a:cs typeface="DM Sans"/>
                <a:sym typeface="DM Sans"/>
              </a:rPr>
              <a:t>Estudios de casos de </a:t>
            </a:r>
            <a:endParaRPr b="1" sz="4000">
              <a:solidFill>
                <a:srgbClr val="EAFF6A"/>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rPr b="1" lang="es" sz="4000">
                <a:solidFill>
                  <a:srgbClr val="EAFF6A"/>
                </a:solidFill>
                <a:latin typeface="DM Sans"/>
                <a:ea typeface="DM Sans"/>
                <a:cs typeface="DM Sans"/>
                <a:sym typeface="DM Sans"/>
              </a:rPr>
              <a:t>Modelos Analíticos I</a:t>
            </a:r>
            <a:endParaRPr b="1" sz="4000">
              <a:solidFill>
                <a:srgbClr val="EAFF6A"/>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rgbClr val="EAFF6A"/>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rgbClr val="EAFF6A"/>
              </a:solidFill>
              <a:latin typeface="DM Sans"/>
              <a:ea typeface="DM Sans"/>
              <a:cs typeface="DM Sans"/>
              <a:sym typeface="DM Sans"/>
            </a:endParaRPr>
          </a:p>
        </p:txBody>
      </p:sp>
      <p:sp>
        <p:nvSpPr>
          <p:cNvPr id="105" name="Google Shape;105;p31"/>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chemeClr val="lt1"/>
                </a:solidFill>
                <a:latin typeface="DM Sans"/>
                <a:ea typeface="DM Sans"/>
                <a:cs typeface="DM Sans"/>
                <a:sym typeface="DM Sans"/>
              </a:rPr>
              <a:t>Clase 16.</a:t>
            </a:r>
            <a:r>
              <a:rPr lang="es" sz="1800">
                <a:solidFill>
                  <a:schemeClr val="lt1"/>
                </a:solidFill>
                <a:latin typeface="DM Sans"/>
                <a:ea typeface="DM Sans"/>
                <a:cs typeface="DM Sans"/>
                <a:sym typeface="DM Sans"/>
              </a:rPr>
              <a:t> DATA SCIENCE</a:t>
            </a:r>
            <a:endParaRPr sz="1600">
              <a:solidFill>
                <a:schemeClr val="lt1"/>
              </a:solidFill>
              <a:latin typeface="DM Sans"/>
              <a:ea typeface="DM Sans"/>
              <a:cs typeface="DM Sans"/>
              <a:sym typeface="DM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58"/>
          <p:cNvSpPr txBox="1"/>
          <p:nvPr/>
        </p:nvSpPr>
        <p:spPr>
          <a:xfrm>
            <a:off x="1066398" y="1072425"/>
            <a:ext cx="34416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Resultados</a:t>
            </a:r>
            <a:endParaRPr b="1" sz="4000">
              <a:solidFill>
                <a:schemeClr val="dk1"/>
              </a:solidFill>
              <a:latin typeface="DM Sans"/>
              <a:ea typeface="DM Sans"/>
              <a:cs typeface="DM Sans"/>
              <a:sym typeface="DM Sans"/>
            </a:endParaRPr>
          </a:p>
        </p:txBody>
      </p:sp>
      <p:sp>
        <p:nvSpPr>
          <p:cNvPr id="341" name="Google Shape;341;p58"/>
          <p:cNvSpPr txBox="1"/>
          <p:nvPr/>
        </p:nvSpPr>
        <p:spPr>
          <a:xfrm>
            <a:off x="1015375" y="2240875"/>
            <a:ext cx="4245300" cy="1525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Font typeface="Arial"/>
              <a:buNone/>
            </a:pPr>
            <a:r>
              <a:rPr lang="es" sz="1350">
                <a:solidFill>
                  <a:schemeClr val="dk1"/>
                </a:solidFill>
                <a:latin typeface="DM Sans"/>
                <a:ea typeface="DM Sans"/>
                <a:cs typeface="DM Sans"/>
                <a:sym typeface="DM Sans"/>
              </a:rPr>
              <a:t>Gracias a la implementación del modelo de predicción de fraude y de cara al futuro, la compañía está explorando nuevas alternativas de uso para su plataforma, tal como el análisis de los vehículos a la hora de tomar un seguro, así como también para la liquidación de siniestros, optimizando notablemente la experiencia del usuario.</a:t>
            </a:r>
            <a:endParaRPr sz="1350">
              <a:latin typeface="DM Sans"/>
              <a:ea typeface="DM Sans"/>
              <a:cs typeface="DM Sans"/>
              <a:sym typeface="DM Sans"/>
            </a:endParaRPr>
          </a:p>
          <a:p>
            <a:pPr indent="0" lvl="0" marL="0" marR="0" rtl="0" algn="just">
              <a:lnSpc>
                <a:spcPct val="115000"/>
              </a:lnSpc>
              <a:spcBef>
                <a:spcPts val="1000"/>
              </a:spcBef>
              <a:spcAft>
                <a:spcPts val="1000"/>
              </a:spcAft>
              <a:buNone/>
            </a:pPr>
            <a:r>
              <a:t/>
            </a:r>
            <a:endParaRPr sz="1350">
              <a:latin typeface="DM Sans"/>
              <a:ea typeface="DM Sans"/>
              <a:cs typeface="DM Sans"/>
              <a:sym typeface="DM Sans"/>
            </a:endParaRPr>
          </a:p>
        </p:txBody>
      </p:sp>
      <p:pic>
        <p:nvPicPr>
          <p:cNvPr id="342" name="Google Shape;342;p58"/>
          <p:cNvPicPr preferRelativeResize="0"/>
          <p:nvPr/>
        </p:nvPicPr>
        <p:blipFill>
          <a:blip r:embed="rId3">
            <a:alphaModFix/>
          </a:blip>
          <a:stretch>
            <a:fillRect/>
          </a:stretch>
        </p:blipFill>
        <p:spPr>
          <a:xfrm>
            <a:off x="5260676" y="1770237"/>
            <a:ext cx="3365375" cy="18980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9"/>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Caso Starbucks</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60"/>
          <p:cNvSpPr txBox="1"/>
          <p:nvPr/>
        </p:nvSpPr>
        <p:spPr>
          <a:xfrm>
            <a:off x="971771" y="115051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Caso Starbucks</a:t>
            </a:r>
            <a:endParaRPr b="1" sz="4000">
              <a:solidFill>
                <a:schemeClr val="dk1"/>
              </a:solidFill>
              <a:latin typeface="DM Sans"/>
              <a:ea typeface="DM Sans"/>
              <a:cs typeface="DM Sans"/>
              <a:sym typeface="DM Sans"/>
            </a:endParaRPr>
          </a:p>
        </p:txBody>
      </p:sp>
      <p:sp>
        <p:nvSpPr>
          <p:cNvPr id="353" name="Google Shape;353;p60"/>
          <p:cNvSpPr txBox="1"/>
          <p:nvPr/>
        </p:nvSpPr>
        <p:spPr>
          <a:xfrm>
            <a:off x="971775" y="2118850"/>
            <a:ext cx="4220100" cy="1957800"/>
          </a:xfrm>
          <a:prstGeom prst="rect">
            <a:avLst/>
          </a:prstGeom>
          <a:noFill/>
          <a:ln>
            <a:noFill/>
          </a:ln>
        </p:spPr>
        <p:txBody>
          <a:bodyPr anchorCtr="0" anchor="ctr" bIns="91425" lIns="91425" spcFirstLastPara="1" rIns="91425" wrap="square" tIns="91425">
            <a:noAutofit/>
          </a:bodyPr>
          <a:lstStyle/>
          <a:p>
            <a:pPr indent="0" lvl="0" marL="0" marR="0" rtl="0" algn="just">
              <a:lnSpc>
                <a:spcPct val="150000"/>
              </a:lnSpc>
              <a:spcBef>
                <a:spcPts val="0"/>
              </a:spcBef>
              <a:spcAft>
                <a:spcPts val="0"/>
              </a:spcAft>
              <a:buNone/>
            </a:pPr>
            <a:r>
              <a:rPr i="0" lang="es" sz="1350" u="none" cap="none" strike="noStrike">
                <a:solidFill>
                  <a:srgbClr val="000000"/>
                </a:solidFill>
                <a:latin typeface="DM Sans"/>
                <a:ea typeface="DM Sans"/>
                <a:cs typeface="DM Sans"/>
                <a:sym typeface="DM Sans"/>
              </a:rPr>
              <a:t>Starbucks recopila enormes cantidades de datos de más de 100 millones de transacciones por semana. C</a:t>
            </a:r>
            <a:r>
              <a:rPr lang="es" sz="1350">
                <a:solidFill>
                  <a:schemeClr val="dk1"/>
                </a:solidFill>
                <a:latin typeface="DM Sans"/>
                <a:ea typeface="DM Sans"/>
                <a:cs typeface="DM Sans"/>
                <a:sym typeface="DM Sans"/>
              </a:rPr>
              <a:t>uenta con más de 30,000 tiendas en todo el mundo y realiza cerca de 100 millones de transacciones por semana. Esto le da una visión integral de lo que consumen y disfrutan sus clientes. </a:t>
            </a:r>
            <a:endParaRPr sz="1350">
              <a:solidFill>
                <a:schemeClr val="dk1"/>
              </a:solidFill>
              <a:latin typeface="DM Sans"/>
              <a:ea typeface="DM Sans"/>
              <a:cs typeface="DM Sans"/>
              <a:sym typeface="DM Sans"/>
            </a:endParaRPr>
          </a:p>
          <a:p>
            <a:pPr indent="0" lvl="0" marL="0" marR="0" rtl="0" algn="just">
              <a:lnSpc>
                <a:spcPct val="150000"/>
              </a:lnSpc>
              <a:spcBef>
                <a:spcPts val="0"/>
              </a:spcBef>
              <a:spcAft>
                <a:spcPts val="0"/>
              </a:spcAft>
              <a:buNone/>
            </a:pPr>
            <a:r>
              <a:t/>
            </a:r>
            <a:endParaRPr sz="1350">
              <a:latin typeface="DM Sans"/>
              <a:ea typeface="DM Sans"/>
              <a:cs typeface="DM Sans"/>
              <a:sym typeface="DM Sans"/>
            </a:endParaRPr>
          </a:p>
        </p:txBody>
      </p:sp>
      <p:pic>
        <p:nvPicPr>
          <p:cNvPr descr="Starbucks Coffee - Devoto Shopping - Ubicado en el Corazón de Villa Devoto" id="354" name="Google Shape;354;p60"/>
          <p:cNvPicPr preferRelativeResize="0"/>
          <p:nvPr/>
        </p:nvPicPr>
        <p:blipFill rotWithShape="1">
          <a:blip r:embed="rId3">
            <a:alphaModFix/>
          </a:blip>
          <a:srcRect b="0" l="0" r="0" t="0"/>
          <a:stretch/>
        </p:blipFill>
        <p:spPr>
          <a:xfrm>
            <a:off x="5003186" y="1848337"/>
            <a:ext cx="3810000" cy="19050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grpSp>
        <p:nvGrpSpPr>
          <p:cNvPr id="359" name="Google Shape;359;p61"/>
          <p:cNvGrpSpPr/>
          <p:nvPr/>
        </p:nvGrpSpPr>
        <p:grpSpPr>
          <a:xfrm>
            <a:off x="457338" y="468286"/>
            <a:ext cx="431100" cy="431100"/>
            <a:chOff x="4616400" y="1950761"/>
            <a:chExt cx="431100" cy="431100"/>
          </a:xfrm>
        </p:grpSpPr>
        <p:sp>
          <p:nvSpPr>
            <p:cNvPr id="360" name="Google Shape;360;p61"/>
            <p:cNvSpPr/>
            <p:nvPr/>
          </p:nvSpPr>
          <p:spPr>
            <a:xfrm>
              <a:off x="4616400" y="1950761"/>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1" name="Google Shape;361;p61" title="ícono para recordar"/>
            <p:cNvPicPr preferRelativeResize="0"/>
            <p:nvPr/>
          </p:nvPicPr>
          <p:blipFill>
            <a:blip r:embed="rId3">
              <a:alphaModFix/>
            </a:blip>
            <a:stretch>
              <a:fillRect/>
            </a:stretch>
          </p:blipFill>
          <p:spPr>
            <a:xfrm>
              <a:off x="4699911" y="2034249"/>
              <a:ext cx="264076" cy="264076"/>
            </a:xfrm>
            <a:prstGeom prst="rect">
              <a:avLst/>
            </a:prstGeom>
            <a:noFill/>
            <a:ln>
              <a:noFill/>
            </a:ln>
          </p:spPr>
        </p:pic>
      </p:grpSp>
      <p:sp>
        <p:nvSpPr>
          <p:cNvPr id="362" name="Google Shape;362;p61"/>
          <p:cNvSpPr txBox="1"/>
          <p:nvPr/>
        </p:nvSpPr>
        <p:spPr>
          <a:xfrm>
            <a:off x="457350" y="1820575"/>
            <a:ext cx="7169400" cy="326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500">
                <a:solidFill>
                  <a:schemeClr val="lt1"/>
                </a:solidFill>
                <a:latin typeface="DM Sans"/>
                <a:ea typeface="DM Sans"/>
                <a:cs typeface="DM Sans"/>
                <a:sym typeface="DM Sans"/>
              </a:rPr>
              <a:t>¿Cómo crees que se usan los datos de consumo? ¿Cómo impactan en la estrategia de posicionamiento en el mercado?</a:t>
            </a:r>
            <a:endParaRPr sz="250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50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2500">
                <a:solidFill>
                  <a:srgbClr val="EAFF6A"/>
                </a:solidFill>
                <a:latin typeface="DM Sans"/>
                <a:ea typeface="DM Sans"/>
                <a:cs typeface="DM Sans"/>
                <a:sym typeface="DM Sans"/>
              </a:rPr>
              <a:t>Veamos algunas tecnologías utilizadas para crear ventajas competitivas. 👉</a:t>
            </a:r>
            <a:endParaRPr sz="2500">
              <a:solidFill>
                <a:srgbClr val="EAFF6A"/>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500">
              <a:solidFill>
                <a:schemeClr val="lt1"/>
              </a:solidFill>
              <a:latin typeface="DM Sans"/>
              <a:ea typeface="DM Sans"/>
              <a:cs typeface="DM Sans"/>
              <a:sym typeface="DM Sans"/>
            </a:endParaRPr>
          </a:p>
          <a:p>
            <a:pPr indent="0" lvl="0" marL="0" rtl="0" algn="l">
              <a:spcBef>
                <a:spcPts val="0"/>
              </a:spcBef>
              <a:spcAft>
                <a:spcPts val="0"/>
              </a:spcAft>
              <a:buNone/>
            </a:pPr>
            <a:r>
              <a:t/>
            </a:r>
            <a:endParaRPr sz="2500">
              <a:solidFill>
                <a:schemeClr val="lt1"/>
              </a:solidFill>
              <a:latin typeface="DM Sans"/>
              <a:ea typeface="DM Sans"/>
              <a:cs typeface="DM Sans"/>
              <a:sym typeface="DM Sans"/>
            </a:endParaRPr>
          </a:p>
        </p:txBody>
      </p:sp>
      <p:sp>
        <p:nvSpPr>
          <p:cNvPr id="363" name="Google Shape;363;p61"/>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rgbClr val="EAFF6A"/>
                </a:solidFill>
                <a:latin typeface="DM Sans"/>
                <a:ea typeface="DM Sans"/>
                <a:cs typeface="DM Sans"/>
                <a:sym typeface="DM Sans"/>
              </a:rPr>
              <a:t>Contenido destacado</a:t>
            </a:r>
            <a:endParaRPr b="1" sz="4000">
              <a:solidFill>
                <a:srgbClr val="EAFF6A"/>
              </a:solidFill>
              <a:latin typeface="DM Sans"/>
              <a:ea typeface="DM Sans"/>
              <a:cs typeface="DM Sans"/>
              <a:sym typeface="DM Sans"/>
            </a:endParaRPr>
          </a:p>
        </p:txBody>
      </p:sp>
      <p:sp>
        <p:nvSpPr>
          <p:cNvPr id="364" name="Google Shape;364;p61"/>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lt1"/>
                </a:solidFill>
                <a:latin typeface="DM Sans"/>
                <a:ea typeface="DM Sans"/>
                <a:cs typeface="DM Sans"/>
                <a:sym typeface="DM Sans"/>
              </a:rPr>
              <a:t>PARA RECORDAR</a:t>
            </a:r>
            <a:endParaRPr>
              <a:solidFill>
                <a:schemeClr val="lt1"/>
              </a:solidFill>
              <a:latin typeface="DM Sans"/>
              <a:ea typeface="DM Sans"/>
              <a:cs typeface="DM Sans"/>
              <a:sym typeface="DM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62"/>
          <p:cNvSpPr txBox="1"/>
          <p:nvPr/>
        </p:nvSpPr>
        <p:spPr>
          <a:xfrm>
            <a:off x="812171" y="111809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Uso de IA e IoT </a:t>
            </a:r>
            <a:endParaRPr b="1" sz="4000">
              <a:solidFill>
                <a:schemeClr val="dk1"/>
              </a:solidFill>
              <a:latin typeface="DM Sans"/>
              <a:ea typeface="DM Sans"/>
              <a:cs typeface="DM Sans"/>
              <a:sym typeface="DM Sans"/>
            </a:endParaRPr>
          </a:p>
        </p:txBody>
      </p:sp>
      <p:sp>
        <p:nvSpPr>
          <p:cNvPr id="370" name="Google Shape;370;p62"/>
          <p:cNvSpPr txBox="1"/>
          <p:nvPr/>
        </p:nvSpPr>
        <p:spPr>
          <a:xfrm>
            <a:off x="812175" y="1830500"/>
            <a:ext cx="3651900" cy="1960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i="0" lang="es" sz="1350" u="none" cap="none" strike="noStrike">
                <a:solidFill>
                  <a:srgbClr val="000000"/>
                </a:solidFill>
                <a:latin typeface="DM Sans"/>
                <a:ea typeface="DM Sans"/>
                <a:cs typeface="DM Sans"/>
                <a:sym typeface="DM Sans"/>
              </a:rPr>
              <a:t>La forma en que Starbucks utiliza los datos y la tecnología moderna para obtener una ventaja competitiva es analizada por diversas empresas del mundo independiente del rubro de aplicación. Por ejemplo, la compañía es pionera en combinar sistemas de fidelización, tarjetas de pago y aplicaciones móviles, etc. </a:t>
            </a:r>
            <a:endParaRPr sz="1350">
              <a:latin typeface="DM Sans"/>
              <a:ea typeface="DM Sans"/>
              <a:cs typeface="DM Sans"/>
              <a:sym typeface="DM Sans"/>
            </a:endParaRPr>
          </a:p>
        </p:txBody>
      </p:sp>
      <p:sp>
        <p:nvSpPr>
          <p:cNvPr id="371" name="Google Shape;371;p62"/>
          <p:cNvSpPr txBox="1"/>
          <p:nvPr/>
        </p:nvSpPr>
        <p:spPr>
          <a:xfrm>
            <a:off x="4730450" y="1815900"/>
            <a:ext cx="3352800" cy="182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Todos los ejemplos que mencionaremos a continuación, junto con tecnologías como AI, Data Science, IoT y la nube, le permiten a la organización alcanzar los siguientes objetivos:</a:t>
            </a:r>
            <a:endParaRPr sz="1350">
              <a:solidFill>
                <a:schemeClr val="dk1"/>
              </a:solidFill>
              <a:latin typeface="DM Sans"/>
              <a:ea typeface="DM Sans"/>
              <a:cs typeface="DM Sans"/>
              <a:sym typeface="DM Sans"/>
            </a:endParaRPr>
          </a:p>
          <a:p>
            <a:pPr indent="0" lvl="0" marL="0" rtl="0" algn="just">
              <a:lnSpc>
                <a:spcPct val="150000"/>
              </a:lnSpc>
              <a:spcBef>
                <a:spcPts val="0"/>
              </a:spcBef>
              <a:spcAft>
                <a:spcPts val="0"/>
              </a:spcAft>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grpSp>
        <p:nvGrpSpPr>
          <p:cNvPr id="376" name="Google Shape;376;p63"/>
          <p:cNvGrpSpPr/>
          <p:nvPr/>
        </p:nvGrpSpPr>
        <p:grpSpPr>
          <a:xfrm>
            <a:off x="473370" y="619431"/>
            <a:ext cx="738905" cy="738905"/>
            <a:chOff x="575612" y="1950748"/>
            <a:chExt cx="431100" cy="431100"/>
          </a:xfrm>
        </p:grpSpPr>
        <p:sp>
          <p:nvSpPr>
            <p:cNvPr id="377" name="Google Shape;377;p63"/>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8" name="Google Shape;378;p63" title="ícono para pensar"/>
            <p:cNvPicPr preferRelativeResize="0"/>
            <p:nvPr/>
          </p:nvPicPr>
          <p:blipFill>
            <a:blip r:embed="rId3">
              <a:alphaModFix/>
            </a:blip>
            <a:stretch>
              <a:fillRect/>
            </a:stretch>
          </p:blipFill>
          <p:spPr>
            <a:xfrm>
              <a:off x="655125" y="2030288"/>
              <a:ext cx="272000" cy="272000"/>
            </a:xfrm>
            <a:prstGeom prst="rect">
              <a:avLst/>
            </a:prstGeom>
            <a:noFill/>
            <a:ln>
              <a:noFill/>
            </a:ln>
          </p:spPr>
        </p:pic>
      </p:grpSp>
      <p:sp>
        <p:nvSpPr>
          <p:cNvPr id="379" name="Google Shape;379;p63"/>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Para pensar</a:t>
            </a:r>
            <a:endParaRPr b="1" sz="3500">
              <a:solidFill>
                <a:srgbClr val="EAFF6A"/>
              </a:solidFill>
              <a:latin typeface="DM Sans"/>
              <a:ea typeface="DM Sans"/>
              <a:cs typeface="DM Sans"/>
              <a:sym typeface="DM Sans"/>
            </a:endParaRPr>
          </a:p>
        </p:txBody>
      </p:sp>
      <p:sp>
        <p:nvSpPr>
          <p:cNvPr id="380" name="Google Shape;380;p63"/>
          <p:cNvSpPr txBox="1"/>
          <p:nvPr/>
        </p:nvSpPr>
        <p:spPr>
          <a:xfrm>
            <a:off x="473350" y="1626100"/>
            <a:ext cx="83388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500">
                <a:solidFill>
                  <a:srgbClr val="B7B7B7"/>
                </a:solidFill>
                <a:latin typeface="DM Sans"/>
                <a:ea typeface="DM Sans"/>
                <a:cs typeface="DM Sans"/>
                <a:sym typeface="DM Sans"/>
              </a:rPr>
              <a:t>En el caso Starbucks ¿Se podría implementar K-Nearest Neighbor? ¿Se pueden aplicar reglas de asociación? ¿Qué algoritmo usarías?</a:t>
            </a:r>
            <a:endParaRPr sz="2500">
              <a:solidFill>
                <a:srgbClr val="B7B7B7"/>
              </a:solidFill>
              <a:latin typeface="DM Sans"/>
              <a:ea typeface="DM Sans"/>
              <a:cs typeface="DM Sans"/>
              <a:sym typeface="DM Sans"/>
            </a:endParaRPr>
          </a:p>
        </p:txBody>
      </p:sp>
      <p:sp>
        <p:nvSpPr>
          <p:cNvPr id="381" name="Google Shape;381;p63"/>
          <p:cNvSpPr txBox="1"/>
          <p:nvPr/>
        </p:nvSpPr>
        <p:spPr>
          <a:xfrm>
            <a:off x="473350" y="4109575"/>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000">
                <a:solidFill>
                  <a:schemeClr val="accent5"/>
                </a:solidFill>
                <a:latin typeface="DM Sans"/>
                <a:ea typeface="DM Sans"/>
                <a:cs typeface="DM Sans"/>
                <a:sym typeface="DM Sans"/>
              </a:rPr>
              <a:t>Contesta mediante el chat de Zoom </a:t>
            </a:r>
            <a:endParaRPr sz="2000">
              <a:solidFill>
                <a:srgbClr val="83AEFB"/>
              </a:solidFill>
              <a:latin typeface="DM Sans"/>
              <a:ea typeface="DM Sans"/>
              <a:cs typeface="DM Sans"/>
              <a:sym typeface="DM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64"/>
          <p:cNvSpPr txBox="1"/>
          <p:nvPr/>
        </p:nvSpPr>
        <p:spPr>
          <a:xfrm>
            <a:off x="861121" y="1031240"/>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Objetivos de IA e IoT </a:t>
            </a:r>
            <a:endParaRPr b="1" sz="4000">
              <a:solidFill>
                <a:schemeClr val="dk1"/>
              </a:solidFill>
              <a:latin typeface="DM Sans"/>
              <a:ea typeface="DM Sans"/>
              <a:cs typeface="DM Sans"/>
              <a:sym typeface="DM Sans"/>
            </a:endParaRPr>
          </a:p>
        </p:txBody>
      </p:sp>
      <p:sp>
        <p:nvSpPr>
          <p:cNvPr id="387" name="Google Shape;387;p64"/>
          <p:cNvSpPr txBox="1"/>
          <p:nvPr/>
        </p:nvSpPr>
        <p:spPr>
          <a:xfrm>
            <a:off x="861125" y="1643825"/>
            <a:ext cx="4637700" cy="20949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None/>
            </a:pPr>
            <a:r>
              <a:t/>
            </a:r>
            <a:endParaRPr i="0" sz="1350" u="none" cap="none" strike="noStrike">
              <a:solidFill>
                <a:srgbClr val="000000"/>
              </a:solidFill>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Helvetica Neue"/>
              <a:buAutoNum type="arabicPeriod"/>
            </a:pPr>
            <a:r>
              <a:rPr i="0" lang="es" sz="1350" u="none" cap="none" strike="noStrike">
                <a:solidFill>
                  <a:srgbClr val="000000"/>
                </a:solidFill>
                <a:latin typeface="DM Sans"/>
                <a:ea typeface="DM Sans"/>
                <a:cs typeface="DM Sans"/>
                <a:sym typeface="DM Sans"/>
              </a:rPr>
              <a:t>Dirigirse a clientes con promociones y </a:t>
            </a:r>
            <a:r>
              <a:rPr b="1" i="0" lang="es" sz="1350" u="none" cap="none" strike="noStrike">
                <a:solidFill>
                  <a:srgbClr val="000000"/>
                </a:solidFill>
                <a:latin typeface="DM Sans"/>
                <a:ea typeface="DM Sans"/>
                <a:cs typeface="DM Sans"/>
                <a:sym typeface="DM Sans"/>
              </a:rPr>
              <a:t>ofertas personalizadas.</a:t>
            </a:r>
            <a:endParaRPr b="1" sz="1350">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DM Sans"/>
              <a:buAutoNum type="arabicPeriod"/>
            </a:pPr>
            <a:r>
              <a:rPr i="0" lang="es" sz="1350" u="none" cap="none" strike="noStrike">
                <a:solidFill>
                  <a:srgbClr val="000000"/>
                </a:solidFill>
                <a:latin typeface="DM Sans"/>
                <a:ea typeface="DM Sans"/>
                <a:cs typeface="DM Sans"/>
                <a:sym typeface="DM Sans"/>
              </a:rPr>
              <a:t>Desarrollo de productos orientados a las necesidades de los clientes y usuarios.</a:t>
            </a:r>
            <a:endParaRPr sz="1350">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DM Sans"/>
              <a:buAutoNum type="arabicPeriod"/>
            </a:pPr>
            <a:r>
              <a:rPr i="0" lang="es" sz="1350" u="none" cap="none" strike="noStrike">
                <a:solidFill>
                  <a:srgbClr val="000000"/>
                </a:solidFill>
                <a:latin typeface="DM Sans"/>
                <a:ea typeface="DM Sans"/>
                <a:cs typeface="DM Sans"/>
                <a:sym typeface="DM Sans"/>
              </a:rPr>
              <a:t>Planificación inmobiliaria sofisticada.</a:t>
            </a:r>
            <a:endParaRPr sz="1350">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Helvetica Neue"/>
              <a:buAutoNum type="arabicPeriod"/>
            </a:pPr>
            <a:r>
              <a:rPr b="1" i="0" lang="es" sz="1350" u="none" cap="none" strike="noStrike">
                <a:solidFill>
                  <a:srgbClr val="000000"/>
                </a:solidFill>
                <a:latin typeface="DM Sans"/>
                <a:ea typeface="DM Sans"/>
                <a:cs typeface="DM Sans"/>
                <a:sym typeface="DM Sans"/>
              </a:rPr>
              <a:t>Creación dinámica</a:t>
            </a:r>
            <a:r>
              <a:rPr i="0" lang="es" sz="1350" u="none" cap="none" strike="noStrike">
                <a:solidFill>
                  <a:srgbClr val="000000"/>
                </a:solidFill>
                <a:latin typeface="DM Sans"/>
                <a:ea typeface="DM Sans"/>
                <a:cs typeface="DM Sans"/>
                <a:sym typeface="DM Sans"/>
              </a:rPr>
              <a:t> de menú y ajustes.</a:t>
            </a:r>
            <a:endParaRPr sz="1350">
              <a:latin typeface="DM Sans"/>
              <a:ea typeface="DM Sans"/>
              <a:cs typeface="DM Sans"/>
              <a:sym typeface="DM Sans"/>
            </a:endParaRPr>
          </a:p>
          <a:p>
            <a:pPr indent="-314325" lvl="0" marL="457200" marR="0" rtl="0" algn="just">
              <a:lnSpc>
                <a:spcPct val="115000"/>
              </a:lnSpc>
              <a:spcBef>
                <a:spcPts val="0"/>
              </a:spcBef>
              <a:spcAft>
                <a:spcPts val="0"/>
              </a:spcAft>
              <a:buClr>
                <a:srgbClr val="EF89D2"/>
              </a:buClr>
              <a:buSzPts val="1350"/>
              <a:buFont typeface="Helvetica Neue"/>
              <a:buAutoNum type="arabicPeriod"/>
            </a:pPr>
            <a:r>
              <a:rPr b="1" i="0" lang="es" sz="1350" u="none" cap="none" strike="noStrike">
                <a:solidFill>
                  <a:srgbClr val="000000"/>
                </a:solidFill>
                <a:latin typeface="DM Sans"/>
                <a:ea typeface="DM Sans"/>
                <a:cs typeface="DM Sans"/>
                <a:sym typeface="DM Sans"/>
              </a:rPr>
              <a:t>Mantenimiento</a:t>
            </a:r>
            <a:r>
              <a:rPr i="0" lang="es" sz="1350" u="none" cap="none" strike="noStrike">
                <a:solidFill>
                  <a:srgbClr val="000000"/>
                </a:solidFill>
                <a:latin typeface="DM Sans"/>
                <a:ea typeface="DM Sans"/>
                <a:cs typeface="DM Sans"/>
                <a:sym typeface="DM Sans"/>
              </a:rPr>
              <a:t> optimizado de las maquinarias de la compañía.</a:t>
            </a:r>
            <a:endParaRPr sz="1350">
              <a:latin typeface="DM Sans"/>
              <a:ea typeface="DM Sans"/>
              <a:cs typeface="DM Sans"/>
              <a:sym typeface="DM Sans"/>
            </a:endParaRPr>
          </a:p>
        </p:txBody>
      </p:sp>
      <p:pic>
        <p:nvPicPr>
          <p:cNvPr id="388" name="Google Shape;388;p64"/>
          <p:cNvPicPr preferRelativeResize="0"/>
          <p:nvPr/>
        </p:nvPicPr>
        <p:blipFill>
          <a:blip r:embed="rId3">
            <a:alphaModFix/>
          </a:blip>
          <a:stretch>
            <a:fillRect/>
          </a:stretch>
        </p:blipFill>
        <p:spPr>
          <a:xfrm>
            <a:off x="5885425" y="1729038"/>
            <a:ext cx="2411524" cy="20950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65"/>
          <p:cNvSpPr txBox="1"/>
          <p:nvPr/>
        </p:nvSpPr>
        <p:spPr>
          <a:xfrm>
            <a:off x="807600" y="1224600"/>
            <a:ext cx="7698600" cy="697800"/>
          </a:xfrm>
          <a:prstGeom prst="rect">
            <a:avLst/>
          </a:prstGeom>
          <a:noFill/>
          <a:ln>
            <a:noFill/>
          </a:ln>
        </p:spPr>
        <p:txBody>
          <a:bodyPr anchorCtr="0" anchor="t" bIns="91425" lIns="91425" spcFirstLastPara="1" rIns="91425" wrap="square" tIns="91425">
            <a:noAutofit/>
          </a:bodyPr>
          <a:lstStyle/>
          <a:p>
            <a:pPr indent="-482600" lvl="0" marL="457200" marR="0" rtl="0" algn="l">
              <a:lnSpc>
                <a:spcPct val="90000"/>
              </a:lnSpc>
              <a:spcBef>
                <a:spcPts val="0"/>
              </a:spcBef>
              <a:spcAft>
                <a:spcPts val="0"/>
              </a:spcAft>
              <a:buClr>
                <a:schemeClr val="dk1"/>
              </a:buClr>
              <a:buSzPts val="4000"/>
              <a:buFont typeface="DM Sans"/>
              <a:buAutoNum type="arabicPeriod"/>
            </a:pPr>
            <a:r>
              <a:rPr b="1" lang="es" sz="4000">
                <a:solidFill>
                  <a:schemeClr val="dk1"/>
                </a:solidFill>
                <a:latin typeface="DM Sans"/>
                <a:ea typeface="DM Sans"/>
                <a:cs typeface="DM Sans"/>
                <a:sym typeface="DM Sans"/>
              </a:rPr>
              <a:t>Promociones Personalizadas</a:t>
            </a:r>
            <a:endParaRPr b="1" sz="4000">
              <a:solidFill>
                <a:schemeClr val="dk1"/>
              </a:solidFill>
              <a:latin typeface="DM Sans"/>
              <a:ea typeface="DM Sans"/>
              <a:cs typeface="DM Sans"/>
              <a:sym typeface="DM Sans"/>
            </a:endParaRPr>
          </a:p>
        </p:txBody>
      </p:sp>
      <p:sp>
        <p:nvSpPr>
          <p:cNvPr id="394" name="Google Shape;394;p65"/>
          <p:cNvSpPr txBox="1"/>
          <p:nvPr/>
        </p:nvSpPr>
        <p:spPr>
          <a:xfrm>
            <a:off x="807600" y="1922400"/>
            <a:ext cx="4118700" cy="19965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None/>
            </a:pPr>
            <a:r>
              <a:t/>
            </a:r>
            <a:endParaRPr sz="1350">
              <a:latin typeface="DM Sans"/>
              <a:ea typeface="DM Sans"/>
              <a:cs typeface="DM Sans"/>
              <a:sym typeface="DM Sans"/>
            </a:endParaRPr>
          </a:p>
          <a:p>
            <a:pPr indent="0" lvl="0" marL="0" marR="0" rtl="0" algn="l">
              <a:lnSpc>
                <a:spcPct val="150000"/>
              </a:lnSpc>
              <a:spcBef>
                <a:spcPts val="0"/>
              </a:spcBef>
              <a:spcAft>
                <a:spcPts val="0"/>
              </a:spcAft>
              <a:buNone/>
            </a:pPr>
            <a:r>
              <a:rPr i="0" lang="es" sz="1350" u="none" cap="none" strike="noStrike">
                <a:solidFill>
                  <a:srgbClr val="000000"/>
                </a:solidFill>
                <a:latin typeface="DM Sans"/>
                <a:ea typeface="DM Sans"/>
                <a:cs typeface="DM Sans"/>
                <a:sym typeface="DM Sans"/>
              </a:rPr>
              <a:t>Conocer las preferencias individuales de los pedidos de los clientes y los patrones de compra le permite a Starbucks enviar ofertas personalizadas con </a:t>
            </a:r>
            <a:r>
              <a:rPr b="1" i="0" lang="es" sz="1350" u="none" cap="none" strike="noStrike">
                <a:solidFill>
                  <a:srgbClr val="000000"/>
                </a:solidFill>
                <a:latin typeface="DM Sans"/>
                <a:ea typeface="DM Sans"/>
                <a:cs typeface="DM Sans"/>
                <a:sym typeface="DM Sans"/>
              </a:rPr>
              <a:t>mayor probabilidad de ser</a:t>
            </a:r>
            <a:r>
              <a:rPr i="0" lang="es" sz="1350" u="none" cap="none" strike="noStrike">
                <a:solidFill>
                  <a:srgbClr val="000000"/>
                </a:solidFill>
                <a:latin typeface="DM Sans"/>
                <a:ea typeface="DM Sans"/>
                <a:cs typeface="DM Sans"/>
                <a:sym typeface="DM Sans"/>
              </a:rPr>
              <a:t> </a:t>
            </a:r>
            <a:r>
              <a:rPr b="1" i="0" lang="es" sz="1350" u="none" cap="none" strike="noStrike">
                <a:solidFill>
                  <a:srgbClr val="000000"/>
                </a:solidFill>
                <a:latin typeface="DM Sans"/>
                <a:ea typeface="DM Sans"/>
                <a:cs typeface="DM Sans"/>
                <a:sym typeface="DM Sans"/>
              </a:rPr>
              <a:t>relevantes</a:t>
            </a:r>
            <a:r>
              <a:rPr i="0" lang="es" sz="1350" u="none" cap="none" strike="noStrike">
                <a:solidFill>
                  <a:srgbClr val="000000"/>
                </a:solidFill>
                <a:latin typeface="DM Sans"/>
                <a:ea typeface="DM Sans"/>
                <a:cs typeface="DM Sans"/>
                <a:sym typeface="DM Sans"/>
              </a:rPr>
              <a:t>. </a:t>
            </a:r>
            <a:endParaRPr i="0" sz="1350" u="none" cap="none" strike="noStrike">
              <a:solidFill>
                <a:srgbClr val="000000"/>
              </a:solidFill>
              <a:latin typeface="DM Sans"/>
              <a:ea typeface="DM Sans"/>
              <a:cs typeface="DM Sans"/>
              <a:sym typeface="DM Sans"/>
            </a:endParaRPr>
          </a:p>
          <a:p>
            <a:pPr indent="0" lvl="0" marL="0" marR="0" rtl="0" algn="l">
              <a:lnSpc>
                <a:spcPct val="150000"/>
              </a:lnSpc>
              <a:spcBef>
                <a:spcPts val="0"/>
              </a:spcBef>
              <a:spcAft>
                <a:spcPts val="0"/>
              </a:spcAft>
              <a:buNone/>
            </a:pPr>
            <a:r>
              <a:rPr lang="es" sz="1350">
                <a:latin typeface="DM Sans"/>
                <a:ea typeface="DM Sans"/>
                <a:cs typeface="DM Sans"/>
                <a:sym typeface="DM Sans"/>
              </a:rPr>
              <a:t>Se</a:t>
            </a:r>
            <a:r>
              <a:rPr i="0" lang="es" sz="1350" u="none" cap="none" strike="noStrike">
                <a:solidFill>
                  <a:srgbClr val="000000"/>
                </a:solidFill>
                <a:latin typeface="DM Sans"/>
                <a:ea typeface="DM Sans"/>
                <a:cs typeface="DM Sans"/>
                <a:sym typeface="DM Sans"/>
              </a:rPr>
              <a:t> siguen ofreciendo campañas masivas convencionales, pero directamente a cada consumidor en el </a:t>
            </a:r>
            <a:r>
              <a:rPr b="1" i="0" lang="es" sz="1350" u="none" cap="none" strike="noStrike">
                <a:solidFill>
                  <a:srgbClr val="000000"/>
                </a:solidFill>
                <a:latin typeface="DM Sans"/>
                <a:ea typeface="DM Sans"/>
                <a:cs typeface="DM Sans"/>
                <a:sym typeface="DM Sans"/>
              </a:rPr>
              <a:t>segmento objetivo</a:t>
            </a:r>
            <a:r>
              <a:rPr i="0" lang="es" sz="1350" u="none" cap="none" strike="noStrike">
                <a:solidFill>
                  <a:srgbClr val="000000"/>
                </a:solidFill>
                <a:latin typeface="DM Sans"/>
                <a:ea typeface="DM Sans"/>
                <a:cs typeface="DM Sans"/>
                <a:sym typeface="DM Sans"/>
              </a:rPr>
              <a:t>. </a:t>
            </a:r>
            <a:endParaRPr sz="1350">
              <a:latin typeface="DM Sans"/>
              <a:ea typeface="DM Sans"/>
              <a:cs typeface="DM Sans"/>
              <a:sym typeface="DM Sans"/>
            </a:endParaRPr>
          </a:p>
        </p:txBody>
      </p:sp>
      <p:pic>
        <p:nvPicPr>
          <p:cNvPr id="395" name="Google Shape;395;p65"/>
          <p:cNvPicPr preferRelativeResize="0"/>
          <p:nvPr/>
        </p:nvPicPr>
        <p:blipFill>
          <a:blip r:embed="rId3">
            <a:alphaModFix/>
          </a:blip>
          <a:stretch>
            <a:fillRect/>
          </a:stretch>
        </p:blipFill>
        <p:spPr>
          <a:xfrm>
            <a:off x="6412625" y="3187937"/>
            <a:ext cx="617912" cy="589825"/>
          </a:xfrm>
          <a:prstGeom prst="rect">
            <a:avLst/>
          </a:prstGeom>
          <a:noFill/>
          <a:ln>
            <a:noFill/>
          </a:ln>
        </p:spPr>
      </p:pic>
      <p:sp>
        <p:nvSpPr>
          <p:cNvPr id="396" name="Google Shape;396;p65"/>
          <p:cNvSpPr/>
          <p:nvPr/>
        </p:nvSpPr>
        <p:spPr>
          <a:xfrm>
            <a:off x="6257175" y="3046800"/>
            <a:ext cx="928800" cy="872100"/>
          </a:xfrm>
          <a:prstGeom prst="ellipse">
            <a:avLst/>
          </a:prstGeom>
          <a:solidFill>
            <a:schemeClr val="lt1"/>
          </a:solidFill>
          <a:ln cap="flat" cmpd="sng" w="38100">
            <a:solidFill>
              <a:srgbClr val="EF89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198D8"/>
              </a:highlight>
            </a:endParaRPr>
          </a:p>
        </p:txBody>
      </p:sp>
      <p:pic>
        <p:nvPicPr>
          <p:cNvPr id="397" name="Google Shape;397;p65"/>
          <p:cNvPicPr preferRelativeResize="0"/>
          <p:nvPr/>
        </p:nvPicPr>
        <p:blipFill>
          <a:blip r:embed="rId3">
            <a:alphaModFix/>
          </a:blip>
          <a:stretch>
            <a:fillRect/>
          </a:stretch>
        </p:blipFill>
        <p:spPr>
          <a:xfrm>
            <a:off x="6408400" y="3187937"/>
            <a:ext cx="617912" cy="589825"/>
          </a:xfrm>
          <a:prstGeom prst="rect">
            <a:avLst/>
          </a:prstGeom>
          <a:noFill/>
          <a:ln>
            <a:noFill/>
          </a:ln>
        </p:spPr>
      </p:pic>
      <p:sp>
        <p:nvSpPr>
          <p:cNvPr id="398" name="Google Shape;398;p65"/>
          <p:cNvSpPr txBox="1"/>
          <p:nvPr/>
        </p:nvSpPr>
        <p:spPr>
          <a:xfrm>
            <a:off x="5084475" y="1947850"/>
            <a:ext cx="3382200" cy="1015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s" sz="1350">
                <a:solidFill>
                  <a:schemeClr val="dk1"/>
                </a:solidFill>
                <a:latin typeface="DM Sans"/>
                <a:ea typeface="DM Sans"/>
                <a:cs typeface="DM Sans"/>
                <a:sym typeface="DM Sans"/>
              </a:rPr>
              <a:t>Estos pueden incluir bebidas frías en días calurosos, lanzamientos de productos o menús de temporada.</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66"/>
          <p:cNvSpPr txBox="1"/>
          <p:nvPr/>
        </p:nvSpPr>
        <p:spPr>
          <a:xfrm>
            <a:off x="567321" y="1195965"/>
            <a:ext cx="78414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2. </a:t>
            </a:r>
            <a:r>
              <a:rPr b="1" lang="es" sz="4000">
                <a:solidFill>
                  <a:schemeClr val="dk1"/>
                </a:solidFill>
                <a:latin typeface="DM Sans"/>
                <a:ea typeface="DM Sans"/>
                <a:cs typeface="DM Sans"/>
                <a:sym typeface="DM Sans"/>
              </a:rPr>
              <a:t> Productos orientados a las necesidades </a:t>
            </a:r>
            <a:endParaRPr b="1" sz="4000">
              <a:solidFill>
                <a:schemeClr val="dk1"/>
              </a:solidFill>
              <a:latin typeface="DM Sans"/>
              <a:ea typeface="DM Sans"/>
              <a:cs typeface="DM Sans"/>
              <a:sym typeface="DM Sans"/>
            </a:endParaRPr>
          </a:p>
        </p:txBody>
      </p:sp>
      <p:sp>
        <p:nvSpPr>
          <p:cNvPr id="404" name="Google Shape;404;p66"/>
          <p:cNvSpPr txBox="1"/>
          <p:nvPr/>
        </p:nvSpPr>
        <p:spPr>
          <a:xfrm>
            <a:off x="685325" y="2526100"/>
            <a:ext cx="4457400" cy="14817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None/>
            </a:pPr>
            <a:r>
              <a:t/>
            </a:r>
            <a:endParaRPr sz="1350">
              <a:latin typeface="DM Sans"/>
              <a:ea typeface="DM Sans"/>
              <a:cs typeface="DM Sans"/>
              <a:sym typeface="DM Sans"/>
            </a:endParaRPr>
          </a:p>
          <a:p>
            <a:pPr indent="0" lvl="0" marL="0" marR="0" rtl="0" algn="l">
              <a:lnSpc>
                <a:spcPct val="150000"/>
              </a:lnSpc>
              <a:spcBef>
                <a:spcPts val="0"/>
              </a:spcBef>
              <a:spcAft>
                <a:spcPts val="0"/>
              </a:spcAft>
              <a:buNone/>
            </a:pPr>
            <a:r>
              <a:rPr lang="es" sz="1350">
                <a:latin typeface="DM Sans"/>
                <a:ea typeface="DM Sans"/>
                <a:cs typeface="DM Sans"/>
                <a:sym typeface="DM Sans"/>
              </a:rPr>
              <a:t>E</a:t>
            </a:r>
            <a:r>
              <a:rPr i="0" lang="es" sz="1350" u="none" cap="none" strike="noStrike">
                <a:solidFill>
                  <a:srgbClr val="000000"/>
                </a:solidFill>
                <a:latin typeface="DM Sans"/>
                <a:ea typeface="DM Sans"/>
                <a:cs typeface="DM Sans"/>
                <a:sym typeface="DM Sans"/>
              </a:rPr>
              <a:t>l uso de los datos de clientes en el desarrollo de su gama de productos le permite a la compañía crear productos y servicios que sus </a:t>
            </a:r>
            <a:r>
              <a:rPr b="1" i="1" lang="es" sz="1350" u="none" cap="none" strike="noStrike">
                <a:solidFill>
                  <a:srgbClr val="000000"/>
                </a:solidFill>
                <a:latin typeface="DM Sans"/>
                <a:ea typeface="DM Sans"/>
                <a:cs typeface="DM Sans"/>
                <a:sym typeface="DM Sans"/>
              </a:rPr>
              <a:t>“Clientes amen”</a:t>
            </a:r>
            <a:endParaRPr b="1" i="1" sz="1350" u="none" cap="none" strike="noStrike">
              <a:solidFill>
                <a:srgbClr val="000000"/>
              </a:solidFill>
              <a:latin typeface="DM Sans"/>
              <a:ea typeface="DM Sans"/>
              <a:cs typeface="DM Sans"/>
              <a:sym typeface="DM Sans"/>
            </a:endParaRPr>
          </a:p>
          <a:p>
            <a:pPr indent="0" lvl="0" marL="0" marR="0" rtl="0" algn="l">
              <a:lnSpc>
                <a:spcPct val="150000"/>
              </a:lnSpc>
              <a:spcBef>
                <a:spcPts val="0"/>
              </a:spcBef>
              <a:spcAft>
                <a:spcPts val="0"/>
              </a:spcAft>
              <a:buNone/>
            </a:pPr>
            <a:r>
              <a:rPr i="0" lang="es" sz="1350" u="none" cap="none" strike="noStrike">
                <a:solidFill>
                  <a:srgbClr val="000000"/>
                </a:solidFill>
                <a:latin typeface="DM Sans"/>
                <a:ea typeface="DM Sans"/>
                <a:cs typeface="DM Sans"/>
                <a:sym typeface="DM Sans"/>
              </a:rPr>
              <a:t>Por ejemplo, hace más de 15 años surgió </a:t>
            </a:r>
            <a:r>
              <a:rPr lang="es" sz="1350">
                <a:latin typeface="DM Sans"/>
                <a:ea typeface="DM Sans"/>
                <a:cs typeface="DM Sans"/>
                <a:sym typeface="DM Sans"/>
              </a:rPr>
              <a:t>la</a:t>
            </a:r>
            <a:r>
              <a:rPr i="0" lang="es" sz="1350" u="none" cap="none" strike="noStrike">
                <a:solidFill>
                  <a:srgbClr val="000000"/>
                </a:solidFill>
                <a:latin typeface="DM Sans"/>
                <a:ea typeface="DM Sans"/>
                <a:cs typeface="DM Sans"/>
                <a:sym typeface="DM Sans"/>
              </a:rPr>
              <a:t> idea de introducir bebidas con sabor a calabaza en Halloween. </a:t>
            </a:r>
            <a:endParaRPr sz="1350">
              <a:latin typeface="DM Sans"/>
              <a:ea typeface="DM Sans"/>
              <a:cs typeface="DM Sans"/>
              <a:sym typeface="DM Sans"/>
            </a:endParaRPr>
          </a:p>
        </p:txBody>
      </p:sp>
      <p:pic>
        <p:nvPicPr>
          <p:cNvPr id="405" name="Google Shape;405;p66"/>
          <p:cNvPicPr preferRelativeResize="0"/>
          <p:nvPr/>
        </p:nvPicPr>
        <p:blipFill>
          <a:blip r:embed="rId3">
            <a:alphaModFix/>
          </a:blip>
          <a:stretch>
            <a:fillRect/>
          </a:stretch>
        </p:blipFill>
        <p:spPr>
          <a:xfrm>
            <a:off x="6388450" y="3852149"/>
            <a:ext cx="595995" cy="616313"/>
          </a:xfrm>
          <a:prstGeom prst="rect">
            <a:avLst/>
          </a:prstGeom>
          <a:noFill/>
          <a:ln>
            <a:noFill/>
          </a:ln>
        </p:spPr>
      </p:pic>
      <p:sp>
        <p:nvSpPr>
          <p:cNvPr id="406" name="Google Shape;406;p66"/>
          <p:cNvSpPr/>
          <p:nvPr/>
        </p:nvSpPr>
        <p:spPr>
          <a:xfrm>
            <a:off x="6226275" y="3724250"/>
            <a:ext cx="928800" cy="872100"/>
          </a:xfrm>
          <a:prstGeom prst="ellipse">
            <a:avLst/>
          </a:prstGeom>
          <a:solidFill>
            <a:schemeClr val="lt1"/>
          </a:solidFill>
          <a:ln cap="flat" cmpd="sng" w="38100">
            <a:solidFill>
              <a:srgbClr val="EF89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198D8"/>
              </a:highlight>
            </a:endParaRPr>
          </a:p>
        </p:txBody>
      </p:sp>
      <p:pic>
        <p:nvPicPr>
          <p:cNvPr id="407" name="Google Shape;407;p66"/>
          <p:cNvPicPr preferRelativeResize="0"/>
          <p:nvPr/>
        </p:nvPicPr>
        <p:blipFill>
          <a:blip r:embed="rId3">
            <a:alphaModFix/>
          </a:blip>
          <a:stretch>
            <a:fillRect/>
          </a:stretch>
        </p:blipFill>
        <p:spPr>
          <a:xfrm>
            <a:off x="6392675" y="3852149"/>
            <a:ext cx="595995" cy="616313"/>
          </a:xfrm>
          <a:prstGeom prst="rect">
            <a:avLst/>
          </a:prstGeom>
          <a:noFill/>
          <a:ln>
            <a:noFill/>
          </a:ln>
        </p:spPr>
      </p:pic>
      <p:sp>
        <p:nvSpPr>
          <p:cNvPr id="408" name="Google Shape;408;p66"/>
          <p:cNvSpPr txBox="1"/>
          <p:nvPr/>
        </p:nvSpPr>
        <p:spPr>
          <a:xfrm>
            <a:off x="5250875" y="2526100"/>
            <a:ext cx="3285900" cy="1015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s" sz="1350">
                <a:solidFill>
                  <a:schemeClr val="dk1"/>
                </a:solidFill>
                <a:latin typeface="DM Sans"/>
                <a:ea typeface="DM Sans"/>
                <a:cs typeface="DM Sans"/>
                <a:sym typeface="DM Sans"/>
              </a:rPr>
              <a:t>Esto se ha convertido en una gama completa de productos globales inspirados en calabazas.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7"/>
          <p:cNvSpPr txBox="1"/>
          <p:nvPr/>
        </p:nvSpPr>
        <p:spPr>
          <a:xfrm>
            <a:off x="618750" y="950075"/>
            <a:ext cx="95523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3. </a:t>
            </a:r>
            <a:r>
              <a:rPr b="1" lang="es" sz="4000">
                <a:solidFill>
                  <a:schemeClr val="dk1"/>
                </a:solidFill>
                <a:latin typeface="DM Sans"/>
                <a:ea typeface="DM Sans"/>
                <a:cs typeface="DM Sans"/>
                <a:sym typeface="DM Sans"/>
              </a:rPr>
              <a:t>Planificación inmobiliaria sofisticada</a:t>
            </a:r>
            <a:endParaRPr b="1" sz="4000">
              <a:solidFill>
                <a:schemeClr val="dk1"/>
              </a:solidFill>
              <a:latin typeface="DM Sans"/>
              <a:ea typeface="DM Sans"/>
              <a:cs typeface="DM Sans"/>
              <a:sym typeface="DM Sans"/>
            </a:endParaRPr>
          </a:p>
        </p:txBody>
      </p:sp>
      <p:sp>
        <p:nvSpPr>
          <p:cNvPr id="414" name="Google Shape;414;p67"/>
          <p:cNvSpPr txBox="1"/>
          <p:nvPr/>
        </p:nvSpPr>
        <p:spPr>
          <a:xfrm>
            <a:off x="618750" y="2119950"/>
            <a:ext cx="4180800" cy="24384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rPr i="0" lang="es" sz="1350" u="none" cap="none" strike="noStrike">
                <a:solidFill>
                  <a:srgbClr val="000000"/>
                </a:solidFill>
                <a:latin typeface="DM Sans"/>
                <a:ea typeface="DM Sans"/>
                <a:cs typeface="DM Sans"/>
                <a:sym typeface="DM Sans"/>
              </a:rPr>
              <a:t>Planear dónde abrir una tienda Starbucks es ahora un complejo análisis de datos</a:t>
            </a:r>
            <a:r>
              <a:rPr lang="es" sz="1350">
                <a:latin typeface="DM Sans"/>
                <a:ea typeface="DM Sans"/>
                <a:cs typeface="DM Sans"/>
                <a:sym typeface="DM Sans"/>
              </a:rPr>
              <a:t>, donde </a:t>
            </a:r>
            <a:r>
              <a:rPr i="0" lang="es" sz="1350" u="none" cap="none" strike="noStrike">
                <a:solidFill>
                  <a:srgbClr val="000000"/>
                </a:solidFill>
                <a:latin typeface="DM Sans"/>
                <a:ea typeface="DM Sans"/>
                <a:cs typeface="DM Sans"/>
                <a:sym typeface="DM Sans"/>
              </a:rPr>
              <a:t>se incluyen factores asociados a la población, niveles de ingresos, tráfico, presencia de competidores, etc. </a:t>
            </a:r>
            <a:endParaRPr b="1" sz="1350">
              <a:latin typeface="DM Sans"/>
              <a:ea typeface="DM Sans"/>
              <a:cs typeface="DM Sans"/>
              <a:sym typeface="DM Sans"/>
            </a:endParaRPr>
          </a:p>
        </p:txBody>
      </p:sp>
      <p:sp>
        <p:nvSpPr>
          <p:cNvPr id="415" name="Google Shape;415;p67"/>
          <p:cNvSpPr txBox="1"/>
          <p:nvPr/>
        </p:nvSpPr>
        <p:spPr>
          <a:xfrm>
            <a:off x="4799500" y="2119950"/>
            <a:ext cx="3942600" cy="1639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s" sz="1350">
                <a:solidFill>
                  <a:schemeClr val="dk1"/>
                </a:solidFill>
                <a:latin typeface="DM Sans"/>
                <a:ea typeface="DM Sans"/>
                <a:cs typeface="DM Sans"/>
                <a:sym typeface="DM Sans"/>
              </a:rPr>
              <a:t>El sistema también considera la ubicación de las tiendas existentes de Starbucks y se basa en gran parte en el uso de </a:t>
            </a:r>
            <a:r>
              <a:rPr b="1" lang="es" sz="1350">
                <a:solidFill>
                  <a:schemeClr val="dk1"/>
                </a:solidFill>
                <a:latin typeface="DM Sans"/>
                <a:ea typeface="DM Sans"/>
                <a:cs typeface="DM Sans"/>
                <a:sym typeface="DM Sans"/>
              </a:rPr>
              <a:t>datos geo-referenciados</a:t>
            </a:r>
            <a:r>
              <a:rPr lang="es" sz="1350">
                <a:solidFill>
                  <a:schemeClr val="dk1"/>
                </a:solidFill>
                <a:latin typeface="DM Sans"/>
                <a:ea typeface="DM Sans"/>
                <a:cs typeface="DM Sans"/>
                <a:sym typeface="DM Sans"/>
              </a:rPr>
              <a:t> a través de los </a:t>
            </a:r>
            <a:r>
              <a:rPr b="1" lang="es" sz="1350">
                <a:solidFill>
                  <a:schemeClr val="dk1"/>
                </a:solidFill>
                <a:latin typeface="DM Sans"/>
                <a:ea typeface="DM Sans"/>
                <a:cs typeface="DM Sans"/>
                <a:sym typeface="DM Sans"/>
              </a:rPr>
              <a:t>sistemas SIG (Sistemas de Información Geoespacial).</a:t>
            </a:r>
            <a:endParaRPr b="1" sz="1350">
              <a:solidFill>
                <a:schemeClr val="dk1"/>
              </a:solidFill>
              <a:latin typeface="DM Sans"/>
              <a:ea typeface="DM Sans"/>
              <a:cs typeface="DM Sans"/>
              <a:sym typeface="DM Sans"/>
            </a:endParaRPr>
          </a:p>
        </p:txBody>
      </p:sp>
      <p:sp>
        <p:nvSpPr>
          <p:cNvPr id="416" name="Google Shape;416;p67"/>
          <p:cNvSpPr/>
          <p:nvPr/>
        </p:nvSpPr>
        <p:spPr>
          <a:xfrm>
            <a:off x="6255800" y="3871800"/>
            <a:ext cx="928800" cy="872100"/>
          </a:xfrm>
          <a:prstGeom prst="ellipse">
            <a:avLst/>
          </a:prstGeom>
          <a:solidFill>
            <a:schemeClr val="lt1"/>
          </a:solidFill>
          <a:ln cap="flat" cmpd="sng" w="38100">
            <a:solidFill>
              <a:srgbClr val="EF89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198D8"/>
              </a:highlight>
            </a:endParaRPr>
          </a:p>
        </p:txBody>
      </p:sp>
      <p:pic>
        <p:nvPicPr>
          <p:cNvPr id="417" name="Google Shape;417;p67"/>
          <p:cNvPicPr preferRelativeResize="0"/>
          <p:nvPr/>
        </p:nvPicPr>
        <p:blipFill>
          <a:blip r:embed="rId3">
            <a:alphaModFix/>
          </a:blip>
          <a:stretch>
            <a:fillRect/>
          </a:stretch>
        </p:blipFill>
        <p:spPr>
          <a:xfrm>
            <a:off x="6478625" y="4019863"/>
            <a:ext cx="474705" cy="575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32"/>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000">
                <a:solidFill>
                  <a:srgbClr val="EAFF6A"/>
                </a:solidFill>
                <a:latin typeface="DM Sans"/>
                <a:ea typeface="DM Sans"/>
                <a:cs typeface="DM Sans"/>
                <a:sym typeface="DM Sans"/>
              </a:rPr>
              <a:t>Objetivos de la clase</a:t>
            </a:r>
            <a:endParaRPr b="1" sz="3000">
              <a:solidFill>
                <a:srgbClr val="EAFF6A"/>
              </a:solidFill>
              <a:latin typeface="DM Sans"/>
              <a:ea typeface="DM Sans"/>
              <a:cs typeface="DM Sans"/>
              <a:sym typeface="DM Sans"/>
            </a:endParaRPr>
          </a:p>
        </p:txBody>
      </p:sp>
      <p:pic>
        <p:nvPicPr>
          <p:cNvPr id="111" name="Google Shape;111;p32"/>
          <p:cNvPicPr preferRelativeResize="0"/>
          <p:nvPr/>
        </p:nvPicPr>
        <p:blipFill>
          <a:blip r:embed="rId3">
            <a:alphaModFix/>
          </a:blip>
          <a:stretch>
            <a:fillRect/>
          </a:stretch>
        </p:blipFill>
        <p:spPr>
          <a:xfrm>
            <a:off x="2147663" y="1793188"/>
            <a:ext cx="196975" cy="196975"/>
          </a:xfrm>
          <a:prstGeom prst="rect">
            <a:avLst/>
          </a:prstGeom>
          <a:noFill/>
          <a:ln>
            <a:noFill/>
          </a:ln>
        </p:spPr>
      </p:pic>
      <p:sp>
        <p:nvSpPr>
          <p:cNvPr id="112" name="Google Shape;112;p32"/>
          <p:cNvSpPr txBox="1"/>
          <p:nvPr/>
        </p:nvSpPr>
        <p:spPr>
          <a:xfrm>
            <a:off x="2541836" y="1705463"/>
            <a:ext cx="42813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solidFill>
                  <a:schemeClr val="lt1"/>
                </a:solidFill>
                <a:latin typeface="DM Sans"/>
                <a:ea typeface="DM Sans"/>
                <a:cs typeface="DM Sans"/>
                <a:sym typeface="DM Sans"/>
              </a:rPr>
              <a:t>Analizar </a:t>
            </a:r>
            <a:r>
              <a:rPr lang="es" sz="1350">
                <a:solidFill>
                  <a:schemeClr val="lt1"/>
                </a:solidFill>
                <a:latin typeface="DM Sans"/>
                <a:ea typeface="DM Sans"/>
                <a:cs typeface="DM Sans"/>
                <a:sym typeface="DM Sans"/>
              </a:rPr>
              <a:t>casos de éxito de la aplicación de la Ciencia de Datos en diferentes industrias.</a:t>
            </a:r>
            <a:endParaRPr sz="1350">
              <a:solidFill>
                <a:schemeClr val="lt1"/>
              </a:solidFill>
              <a:latin typeface="DM Sans"/>
              <a:ea typeface="DM Sans"/>
              <a:cs typeface="DM Sans"/>
              <a:sym typeface="DM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68"/>
          <p:cNvSpPr txBox="1"/>
          <p:nvPr/>
        </p:nvSpPr>
        <p:spPr>
          <a:xfrm>
            <a:off x="777625" y="944638"/>
            <a:ext cx="53931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4. </a:t>
            </a:r>
            <a:r>
              <a:rPr b="1" lang="es" sz="4000">
                <a:solidFill>
                  <a:schemeClr val="dk1"/>
                </a:solidFill>
                <a:latin typeface="DM Sans"/>
                <a:ea typeface="DM Sans"/>
                <a:cs typeface="DM Sans"/>
                <a:sym typeface="DM Sans"/>
              </a:rPr>
              <a:t>Menús dinámicos</a:t>
            </a:r>
            <a:endParaRPr b="1" sz="4000">
              <a:solidFill>
                <a:schemeClr val="dk1"/>
              </a:solidFill>
              <a:latin typeface="DM Sans"/>
              <a:ea typeface="DM Sans"/>
              <a:cs typeface="DM Sans"/>
              <a:sym typeface="DM Sans"/>
            </a:endParaRPr>
          </a:p>
        </p:txBody>
      </p:sp>
      <p:sp>
        <p:nvSpPr>
          <p:cNvPr id="423" name="Google Shape;423;p68"/>
          <p:cNvSpPr txBox="1"/>
          <p:nvPr/>
        </p:nvSpPr>
        <p:spPr>
          <a:xfrm>
            <a:off x="777625" y="1760463"/>
            <a:ext cx="4866600" cy="24384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rPr i="0" lang="es" sz="1350" u="none" cap="none" strike="noStrike">
                <a:solidFill>
                  <a:srgbClr val="000000"/>
                </a:solidFill>
                <a:latin typeface="DM Sans"/>
                <a:ea typeface="DM Sans"/>
                <a:cs typeface="DM Sans"/>
                <a:sym typeface="DM Sans"/>
              </a:rPr>
              <a:t>La forma en que Starbucks utiliza los datos le permite que pueda realizar </a:t>
            </a:r>
            <a:r>
              <a:rPr b="1" i="0" lang="es" sz="1350" u="none" cap="none" strike="noStrike">
                <a:solidFill>
                  <a:srgbClr val="000000"/>
                </a:solidFill>
                <a:latin typeface="DM Sans"/>
                <a:ea typeface="DM Sans"/>
                <a:cs typeface="DM Sans"/>
                <a:sym typeface="DM Sans"/>
              </a:rPr>
              <a:t>revisiones basadas en el cliente, la ubicación y la hora. </a:t>
            </a:r>
            <a:r>
              <a:rPr i="0" lang="es" sz="1350" u="none" cap="none" strike="noStrike">
                <a:solidFill>
                  <a:srgbClr val="000000"/>
                </a:solidFill>
                <a:latin typeface="DM Sans"/>
                <a:ea typeface="DM Sans"/>
                <a:cs typeface="DM Sans"/>
                <a:sym typeface="DM Sans"/>
              </a:rPr>
              <a:t>Esto en consecuencia, afecta a productos, promociones y precios. Incluso, también es factible impulsar productos seleccionados según las </a:t>
            </a:r>
            <a:r>
              <a:rPr b="1" i="0" lang="es" sz="1350" u="none" cap="none" strike="noStrike">
                <a:solidFill>
                  <a:srgbClr val="000000"/>
                </a:solidFill>
                <a:latin typeface="DM Sans"/>
                <a:ea typeface="DM Sans"/>
                <a:cs typeface="DM Sans"/>
                <a:sym typeface="DM Sans"/>
              </a:rPr>
              <a:t>circunstancias locales</a:t>
            </a:r>
            <a:r>
              <a:rPr i="0" lang="es" sz="1350" u="none" cap="none" strike="noStrike">
                <a:solidFill>
                  <a:srgbClr val="000000"/>
                </a:solidFill>
                <a:latin typeface="DM Sans"/>
                <a:ea typeface="DM Sans"/>
                <a:cs typeface="DM Sans"/>
                <a:sym typeface="DM Sans"/>
              </a:rPr>
              <a:t>, como el clima o la hora del día.</a:t>
            </a:r>
            <a:endParaRPr sz="1350">
              <a:latin typeface="DM Sans"/>
              <a:ea typeface="DM Sans"/>
              <a:cs typeface="DM Sans"/>
              <a:sym typeface="DM Sans"/>
            </a:endParaRPr>
          </a:p>
        </p:txBody>
      </p:sp>
      <p:sp>
        <p:nvSpPr>
          <p:cNvPr id="424" name="Google Shape;424;p68"/>
          <p:cNvSpPr/>
          <p:nvPr/>
        </p:nvSpPr>
        <p:spPr>
          <a:xfrm>
            <a:off x="6688475" y="2151438"/>
            <a:ext cx="928800" cy="872100"/>
          </a:xfrm>
          <a:prstGeom prst="ellipse">
            <a:avLst/>
          </a:prstGeom>
          <a:solidFill>
            <a:schemeClr val="lt1"/>
          </a:solidFill>
          <a:ln cap="flat" cmpd="sng" w="38100">
            <a:solidFill>
              <a:srgbClr val="EF89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198D8"/>
              </a:highlight>
            </a:endParaRPr>
          </a:p>
        </p:txBody>
      </p:sp>
      <p:pic>
        <p:nvPicPr>
          <p:cNvPr id="425" name="Google Shape;425;p68"/>
          <p:cNvPicPr preferRelativeResize="0"/>
          <p:nvPr/>
        </p:nvPicPr>
        <p:blipFill>
          <a:blip r:embed="rId3">
            <a:alphaModFix/>
          </a:blip>
          <a:stretch>
            <a:fillRect/>
          </a:stretch>
        </p:blipFill>
        <p:spPr>
          <a:xfrm>
            <a:off x="6841800" y="2297388"/>
            <a:ext cx="622150" cy="5802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69"/>
          <p:cNvSpPr txBox="1"/>
          <p:nvPr/>
        </p:nvSpPr>
        <p:spPr>
          <a:xfrm>
            <a:off x="707975" y="1106625"/>
            <a:ext cx="8026800" cy="697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5. </a:t>
            </a:r>
            <a:r>
              <a:rPr b="1" lang="es" sz="4000">
                <a:solidFill>
                  <a:schemeClr val="dk1"/>
                </a:solidFill>
                <a:latin typeface="DM Sans"/>
                <a:ea typeface="DM Sans"/>
                <a:cs typeface="DM Sans"/>
                <a:sym typeface="DM Sans"/>
              </a:rPr>
              <a:t>Mantenimiento optimizado </a:t>
            </a:r>
            <a:endParaRPr b="1" sz="4000">
              <a:solidFill>
                <a:schemeClr val="dk1"/>
              </a:solidFill>
              <a:latin typeface="DM Sans"/>
              <a:ea typeface="DM Sans"/>
              <a:cs typeface="DM Sans"/>
              <a:sym typeface="DM Sans"/>
            </a:endParaRPr>
          </a:p>
        </p:txBody>
      </p:sp>
      <p:sp>
        <p:nvSpPr>
          <p:cNvPr id="431" name="Google Shape;431;p69"/>
          <p:cNvSpPr txBox="1"/>
          <p:nvPr/>
        </p:nvSpPr>
        <p:spPr>
          <a:xfrm>
            <a:off x="707975" y="1922700"/>
            <a:ext cx="3972600" cy="18564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rPr b="1" i="0" lang="es" sz="1350" u="none" cap="none" strike="noStrike">
                <a:solidFill>
                  <a:srgbClr val="000000"/>
                </a:solidFill>
                <a:latin typeface="DM Sans"/>
                <a:ea typeface="DM Sans"/>
                <a:cs typeface="DM Sans"/>
                <a:sym typeface="DM Sans"/>
              </a:rPr>
              <a:t>Gracias a la analítica de datos</a:t>
            </a:r>
            <a:r>
              <a:rPr i="0" lang="es" sz="1350" u="none" cap="none" strike="noStrike">
                <a:solidFill>
                  <a:srgbClr val="000000"/>
                </a:solidFill>
                <a:latin typeface="DM Sans"/>
                <a:ea typeface="DM Sans"/>
                <a:cs typeface="DM Sans"/>
                <a:sym typeface="DM Sans"/>
              </a:rPr>
              <a:t>, es posible identificar de manera proactiva potenciales averías en las maquinarias de la empresa, de tal forma de realizar mantenimientos preventivos </a:t>
            </a:r>
            <a:r>
              <a:rPr b="1" i="0" lang="es" sz="1350" u="none" cap="none" strike="noStrike">
                <a:solidFill>
                  <a:srgbClr val="000000"/>
                </a:solidFill>
                <a:latin typeface="DM Sans"/>
                <a:ea typeface="DM Sans"/>
                <a:cs typeface="DM Sans"/>
                <a:sym typeface="DM Sans"/>
              </a:rPr>
              <a:t>evitando costos y gastos</a:t>
            </a:r>
            <a:r>
              <a:rPr i="0" lang="es" sz="1350" u="none" cap="none" strike="noStrike">
                <a:solidFill>
                  <a:srgbClr val="000000"/>
                </a:solidFill>
                <a:latin typeface="DM Sans"/>
                <a:ea typeface="DM Sans"/>
                <a:cs typeface="DM Sans"/>
                <a:sym typeface="DM Sans"/>
              </a:rPr>
              <a:t> para la organización.</a:t>
            </a:r>
            <a:endParaRPr sz="1350">
              <a:latin typeface="DM Sans"/>
              <a:ea typeface="DM Sans"/>
              <a:cs typeface="DM Sans"/>
              <a:sym typeface="DM Sans"/>
            </a:endParaRPr>
          </a:p>
        </p:txBody>
      </p:sp>
      <p:pic>
        <p:nvPicPr>
          <p:cNvPr id="432" name="Google Shape;432;p69"/>
          <p:cNvPicPr preferRelativeResize="0"/>
          <p:nvPr/>
        </p:nvPicPr>
        <p:blipFill>
          <a:blip r:embed="rId3">
            <a:alphaModFix/>
          </a:blip>
          <a:stretch>
            <a:fillRect/>
          </a:stretch>
        </p:blipFill>
        <p:spPr>
          <a:xfrm>
            <a:off x="6234800" y="2495025"/>
            <a:ext cx="675702" cy="616300"/>
          </a:xfrm>
          <a:prstGeom prst="rect">
            <a:avLst/>
          </a:prstGeom>
          <a:noFill/>
          <a:ln>
            <a:noFill/>
          </a:ln>
        </p:spPr>
      </p:pic>
      <p:sp>
        <p:nvSpPr>
          <p:cNvPr id="433" name="Google Shape;433;p69"/>
          <p:cNvSpPr/>
          <p:nvPr/>
        </p:nvSpPr>
        <p:spPr>
          <a:xfrm>
            <a:off x="6108250" y="2367125"/>
            <a:ext cx="928800" cy="872100"/>
          </a:xfrm>
          <a:prstGeom prst="ellipse">
            <a:avLst/>
          </a:prstGeom>
          <a:solidFill>
            <a:schemeClr val="lt1"/>
          </a:solidFill>
          <a:ln cap="flat" cmpd="sng" w="38100">
            <a:solidFill>
              <a:srgbClr val="EF89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198D8"/>
              </a:highlight>
            </a:endParaRPr>
          </a:p>
        </p:txBody>
      </p:sp>
      <p:pic>
        <p:nvPicPr>
          <p:cNvPr id="434" name="Google Shape;434;p69"/>
          <p:cNvPicPr preferRelativeResize="0"/>
          <p:nvPr/>
        </p:nvPicPr>
        <p:blipFill>
          <a:blip r:embed="rId3">
            <a:alphaModFix/>
          </a:blip>
          <a:stretch>
            <a:fillRect/>
          </a:stretch>
        </p:blipFill>
        <p:spPr>
          <a:xfrm>
            <a:off x="6257863" y="2516063"/>
            <a:ext cx="629575" cy="5742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70"/>
          <p:cNvSpPr txBox="1"/>
          <p:nvPr/>
        </p:nvSpPr>
        <p:spPr>
          <a:xfrm>
            <a:off x="1461300" y="1598325"/>
            <a:ext cx="6221400" cy="14316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s" sz="5000">
                <a:solidFill>
                  <a:srgbClr val="E8E7E3"/>
                </a:solidFill>
              </a:rPr>
              <a:t>☕</a:t>
            </a:r>
            <a:endParaRPr sz="5000">
              <a:solidFill>
                <a:srgbClr val="E8E7E3"/>
              </a:solidFill>
            </a:endParaRPr>
          </a:p>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Break</a:t>
            </a:r>
            <a:endParaRPr b="1" sz="4000">
              <a:solidFill>
                <a:schemeClr val="lt1"/>
              </a:solidFill>
              <a:latin typeface="DM Sans"/>
              <a:ea typeface="DM Sans"/>
              <a:cs typeface="DM Sans"/>
              <a:sym typeface="DM Sans"/>
            </a:endParaRPr>
          </a:p>
        </p:txBody>
      </p:sp>
      <p:sp>
        <p:nvSpPr>
          <p:cNvPr id="440" name="Google Shape;440;p70"/>
          <p:cNvSpPr txBox="1"/>
          <p:nvPr/>
        </p:nvSpPr>
        <p:spPr>
          <a:xfrm>
            <a:off x="2998200" y="2971950"/>
            <a:ext cx="314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chemeClr val="lt1"/>
                </a:solidFill>
                <a:latin typeface="DM Sans"/>
                <a:ea typeface="DM Sans"/>
                <a:cs typeface="DM Sans"/>
                <a:sym typeface="DM Sans"/>
              </a:rPr>
              <a:t>¡10 minutos y volvemos!</a:t>
            </a:r>
            <a:endParaRPr sz="2000">
              <a:solidFill>
                <a:schemeClr val="lt1"/>
              </a:solidFill>
              <a:latin typeface="DM Sans"/>
              <a:ea typeface="DM Sans"/>
              <a:cs typeface="DM Sans"/>
              <a:sym typeface="DM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71"/>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Caso Empresa Seguros</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72"/>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Ejemplo en vivo</a:t>
            </a:r>
            <a:endParaRPr b="1" sz="3500">
              <a:solidFill>
                <a:srgbClr val="EAFF6A"/>
              </a:solidFill>
              <a:latin typeface="DM Sans"/>
              <a:ea typeface="DM Sans"/>
              <a:cs typeface="DM Sans"/>
              <a:sym typeface="DM Sans"/>
            </a:endParaRPr>
          </a:p>
        </p:txBody>
      </p:sp>
      <p:sp>
        <p:nvSpPr>
          <p:cNvPr id="451" name="Google Shape;451;p72"/>
          <p:cNvSpPr txBox="1"/>
          <p:nvPr/>
        </p:nvSpPr>
        <p:spPr>
          <a:xfrm>
            <a:off x="180900" y="1498250"/>
            <a:ext cx="8782200" cy="372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300">
                <a:solidFill>
                  <a:srgbClr val="B7B7B7"/>
                </a:solidFill>
                <a:latin typeface="DM Sans"/>
                <a:ea typeface="DM Sans"/>
                <a:cs typeface="DM Sans"/>
                <a:sym typeface="DM Sans"/>
              </a:rPr>
              <a:t>¿Alguna vez han imaginado como una compañía de seguros establece si una reclamación es real o fraude?</a:t>
            </a:r>
            <a:endParaRPr sz="23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3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2300">
                <a:solidFill>
                  <a:srgbClr val="B7B7B7"/>
                </a:solidFill>
                <a:latin typeface="DM Sans"/>
                <a:ea typeface="DM Sans"/>
                <a:cs typeface="DM Sans"/>
                <a:sym typeface="DM Sans"/>
              </a:rPr>
              <a:t>Estudiaremos un caso real aplicado donde podremos ver el uso de del Aprendizaje No Supervisado (K-means)</a:t>
            </a:r>
            <a:endParaRPr sz="23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3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2300">
                <a:solidFill>
                  <a:srgbClr val="B7B7B7"/>
                </a:solidFill>
                <a:latin typeface="DM Sans"/>
                <a:ea typeface="DM Sans"/>
                <a:cs typeface="DM Sans"/>
                <a:sym typeface="DM Sans"/>
              </a:rPr>
              <a:t>Utilizaremos el notebook  Clase_16.ipynb dentro de la carpeta de clase.</a:t>
            </a:r>
            <a:endParaRPr sz="23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300">
              <a:solidFill>
                <a:srgbClr val="B7B7B7"/>
              </a:solidFill>
              <a:latin typeface="DM Sans"/>
              <a:ea typeface="DM Sans"/>
              <a:cs typeface="DM Sans"/>
              <a:sym typeface="DM Sans"/>
            </a:endParaRPr>
          </a:p>
          <a:p>
            <a:pPr indent="0" lvl="0" marL="0" rtl="0" algn="l">
              <a:spcBef>
                <a:spcPts val="0"/>
              </a:spcBef>
              <a:spcAft>
                <a:spcPts val="0"/>
              </a:spcAft>
              <a:buNone/>
            </a:pPr>
            <a:r>
              <a:t/>
            </a:r>
            <a:endParaRPr sz="2300">
              <a:solidFill>
                <a:srgbClr val="B7B7B7"/>
              </a:solidFill>
              <a:latin typeface="DM Sans"/>
              <a:ea typeface="DM Sans"/>
              <a:cs typeface="DM Sans"/>
              <a:sym typeface="DM Sans"/>
            </a:endParaRPr>
          </a:p>
        </p:txBody>
      </p:sp>
      <p:grpSp>
        <p:nvGrpSpPr>
          <p:cNvPr id="452" name="Google Shape;452;p72"/>
          <p:cNvGrpSpPr/>
          <p:nvPr/>
        </p:nvGrpSpPr>
        <p:grpSpPr>
          <a:xfrm>
            <a:off x="473351" y="619523"/>
            <a:ext cx="738900" cy="738900"/>
            <a:chOff x="473351" y="619523"/>
            <a:chExt cx="738900" cy="738900"/>
          </a:xfrm>
        </p:grpSpPr>
        <p:sp>
          <p:nvSpPr>
            <p:cNvPr id="453" name="Google Shape;453;p72"/>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4" name="Google Shape;454;p72" title="ícono de ejemplo en vivo"/>
            <p:cNvPicPr preferRelativeResize="0"/>
            <p:nvPr/>
          </p:nvPicPr>
          <p:blipFill>
            <a:blip r:embed="rId3">
              <a:alphaModFix/>
            </a:blip>
            <a:stretch>
              <a:fillRect/>
            </a:stretch>
          </p:blipFill>
          <p:spPr>
            <a:xfrm>
              <a:off x="616475" y="762650"/>
              <a:ext cx="452650" cy="452650"/>
            </a:xfrm>
            <a:prstGeom prst="rect">
              <a:avLst/>
            </a:prstGeom>
            <a:noFill/>
            <a:ln>
              <a:noFill/>
            </a:ln>
          </p:spPr>
        </p:pic>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cxnSp>
        <p:nvCxnSpPr>
          <p:cNvPr id="459" name="Google Shape;459;p73"/>
          <p:cNvCxnSpPr>
            <a:stCxn id="460" idx="6"/>
            <a:endCxn id="461" idx="2"/>
          </p:cNvCxnSpPr>
          <p:nvPr/>
        </p:nvCxnSpPr>
        <p:spPr>
          <a:xfrm>
            <a:off x="1198200" y="2515650"/>
            <a:ext cx="6825900" cy="0"/>
          </a:xfrm>
          <a:prstGeom prst="straightConnector1">
            <a:avLst/>
          </a:prstGeom>
          <a:noFill/>
          <a:ln cap="flat" cmpd="sng" w="9525">
            <a:solidFill>
              <a:srgbClr val="888888"/>
            </a:solidFill>
            <a:prstDash val="solid"/>
            <a:round/>
            <a:headEnd len="sm" w="sm" type="none"/>
            <a:tailEnd len="sm" w="sm" type="none"/>
          </a:ln>
        </p:spPr>
      </p:cxnSp>
      <p:sp>
        <p:nvSpPr>
          <p:cNvPr id="462" name="Google Shape;462;p73"/>
          <p:cNvSpPr txBox="1"/>
          <p:nvPr/>
        </p:nvSpPr>
        <p:spPr>
          <a:xfrm>
            <a:off x="24600" y="2822700"/>
            <a:ext cx="17331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Definición de objetivo</a:t>
            </a:r>
            <a:endParaRPr i="0" sz="1350" u="none" cap="none" strike="noStrike">
              <a:solidFill>
                <a:srgbClr val="000000"/>
              </a:solidFill>
              <a:latin typeface="DM Sans"/>
              <a:ea typeface="DM Sans"/>
              <a:cs typeface="DM Sans"/>
              <a:sym typeface="DM Sans"/>
            </a:endParaRPr>
          </a:p>
        </p:txBody>
      </p:sp>
      <p:sp>
        <p:nvSpPr>
          <p:cNvPr id="463" name="Google Shape;463;p73"/>
          <p:cNvSpPr txBox="1"/>
          <p:nvPr/>
        </p:nvSpPr>
        <p:spPr>
          <a:xfrm>
            <a:off x="3855800" y="2822700"/>
            <a:ext cx="15837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Problema comercial</a:t>
            </a:r>
            <a:endParaRPr i="0" sz="1350" u="none" cap="none" strike="noStrike">
              <a:solidFill>
                <a:srgbClr val="000000"/>
              </a:solidFill>
              <a:latin typeface="DM Sans"/>
              <a:ea typeface="DM Sans"/>
              <a:cs typeface="DM Sans"/>
              <a:sym typeface="DM Sans"/>
            </a:endParaRPr>
          </a:p>
        </p:txBody>
      </p:sp>
      <p:sp>
        <p:nvSpPr>
          <p:cNvPr id="460" name="Google Shape;460;p73"/>
          <p:cNvSpPr/>
          <p:nvPr/>
        </p:nvSpPr>
        <p:spPr>
          <a:xfrm>
            <a:off x="584100"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1</a:t>
            </a:r>
            <a:endParaRPr b="1" i="0" sz="1400" u="none" cap="none" strike="noStrike">
              <a:solidFill>
                <a:srgbClr val="000000"/>
              </a:solidFill>
              <a:latin typeface="DM Sans"/>
              <a:ea typeface="DM Sans"/>
              <a:cs typeface="DM Sans"/>
              <a:sym typeface="DM Sans"/>
            </a:endParaRPr>
          </a:p>
        </p:txBody>
      </p:sp>
      <p:sp>
        <p:nvSpPr>
          <p:cNvPr id="464" name="Google Shape;464;p73"/>
          <p:cNvSpPr txBox="1"/>
          <p:nvPr/>
        </p:nvSpPr>
        <p:spPr>
          <a:xfrm>
            <a:off x="1311600" y="865925"/>
            <a:ext cx="65208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0" i="1" sz="3600" u="none" cap="none" strike="noStrike">
              <a:solidFill>
                <a:srgbClr val="000000"/>
              </a:solidFill>
              <a:latin typeface="Anton"/>
              <a:ea typeface="Anton"/>
              <a:cs typeface="Anton"/>
              <a:sym typeface="Anton"/>
            </a:endParaRPr>
          </a:p>
        </p:txBody>
      </p:sp>
      <p:sp>
        <p:nvSpPr>
          <p:cNvPr id="465" name="Google Shape;465;p73"/>
          <p:cNvSpPr txBox="1"/>
          <p:nvPr/>
        </p:nvSpPr>
        <p:spPr>
          <a:xfrm>
            <a:off x="487350" y="854100"/>
            <a:ext cx="8169300" cy="13545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Fases</a:t>
            </a:r>
            <a:r>
              <a:rPr i="1" lang="es" sz="3600">
                <a:solidFill>
                  <a:schemeClr val="dk1"/>
                </a:solidFill>
                <a:latin typeface="Anton"/>
                <a:ea typeface="Anton"/>
                <a:cs typeface="Anton"/>
                <a:sym typeface="Anton"/>
              </a:rPr>
              <a:t> </a:t>
            </a:r>
            <a:r>
              <a:rPr b="1" lang="es" sz="4000">
                <a:solidFill>
                  <a:schemeClr val="dk1"/>
                </a:solidFill>
                <a:latin typeface="DM Sans"/>
                <a:ea typeface="DM Sans"/>
                <a:cs typeface="DM Sans"/>
                <a:sym typeface="DM Sans"/>
              </a:rPr>
              <a:t>importantes para la </a:t>
            </a:r>
            <a:endParaRPr b="1" sz="40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b="1" lang="es" sz="4000">
                <a:solidFill>
                  <a:schemeClr val="dk1"/>
                </a:solidFill>
                <a:latin typeface="DM Sans"/>
                <a:ea typeface="DM Sans"/>
                <a:cs typeface="DM Sans"/>
                <a:sym typeface="DM Sans"/>
              </a:rPr>
              <a:t>resolución de Casos en DS</a:t>
            </a:r>
            <a:endParaRPr b="1" sz="4000">
              <a:solidFill>
                <a:schemeClr val="dk1"/>
              </a:solidFill>
              <a:latin typeface="DM Sans"/>
              <a:ea typeface="DM Sans"/>
              <a:cs typeface="DM Sans"/>
              <a:sym typeface="DM Sans"/>
            </a:endParaRPr>
          </a:p>
        </p:txBody>
      </p:sp>
      <p:sp>
        <p:nvSpPr>
          <p:cNvPr id="466" name="Google Shape;466;p73"/>
          <p:cNvSpPr txBox="1"/>
          <p:nvPr/>
        </p:nvSpPr>
        <p:spPr>
          <a:xfrm>
            <a:off x="1952013" y="2822700"/>
            <a:ext cx="16692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Contexto comercial</a:t>
            </a:r>
            <a:endParaRPr i="0" sz="1350" u="none" cap="none" strike="noStrike">
              <a:solidFill>
                <a:srgbClr val="000000"/>
              </a:solidFill>
              <a:latin typeface="DM Sans"/>
              <a:ea typeface="DM Sans"/>
              <a:cs typeface="DM Sans"/>
              <a:sym typeface="DM Sans"/>
            </a:endParaRPr>
          </a:p>
        </p:txBody>
      </p:sp>
      <p:sp>
        <p:nvSpPr>
          <p:cNvPr id="467" name="Google Shape;467;p73"/>
          <p:cNvSpPr txBox="1"/>
          <p:nvPr/>
        </p:nvSpPr>
        <p:spPr>
          <a:xfrm>
            <a:off x="5542500" y="2822700"/>
            <a:ext cx="20691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Contexto </a:t>
            </a:r>
            <a:endParaRPr sz="1350">
              <a:solidFill>
                <a:schemeClr val="dk1"/>
              </a:solidFill>
              <a:highlight>
                <a:schemeClr val="lt1"/>
              </a:highlight>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analítico</a:t>
            </a:r>
            <a:endParaRPr i="0" sz="1350" u="none" cap="none" strike="noStrike">
              <a:solidFill>
                <a:srgbClr val="000000"/>
              </a:solidFill>
              <a:latin typeface="DM Sans"/>
              <a:ea typeface="DM Sans"/>
              <a:cs typeface="DM Sans"/>
              <a:sym typeface="DM Sans"/>
            </a:endParaRPr>
          </a:p>
        </p:txBody>
      </p:sp>
      <p:sp>
        <p:nvSpPr>
          <p:cNvPr id="468" name="Google Shape;468;p73"/>
          <p:cNvSpPr txBox="1"/>
          <p:nvPr/>
        </p:nvSpPr>
        <p:spPr>
          <a:xfrm>
            <a:off x="7255800" y="2822700"/>
            <a:ext cx="21504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Exploración </a:t>
            </a:r>
            <a:endParaRPr sz="1350">
              <a:solidFill>
                <a:schemeClr val="dk1"/>
              </a:solidFill>
              <a:highlight>
                <a:schemeClr val="lt1"/>
              </a:highlight>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de datos (EDA)</a:t>
            </a:r>
            <a:endParaRPr i="0" sz="1350" u="none" cap="none" strike="noStrike">
              <a:solidFill>
                <a:srgbClr val="000000"/>
              </a:solidFill>
              <a:latin typeface="DM Sans"/>
              <a:ea typeface="DM Sans"/>
              <a:cs typeface="DM Sans"/>
              <a:sym typeface="DM Sans"/>
            </a:endParaRPr>
          </a:p>
        </p:txBody>
      </p:sp>
      <p:sp>
        <p:nvSpPr>
          <p:cNvPr id="469" name="Google Shape;469;p73"/>
          <p:cNvSpPr/>
          <p:nvPr/>
        </p:nvSpPr>
        <p:spPr>
          <a:xfrm>
            <a:off x="2480050"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2</a:t>
            </a:r>
            <a:endParaRPr b="1">
              <a:latin typeface="DM Sans"/>
              <a:ea typeface="DM Sans"/>
              <a:cs typeface="DM Sans"/>
              <a:sym typeface="DM Sans"/>
            </a:endParaRPr>
          </a:p>
        </p:txBody>
      </p:sp>
      <p:sp>
        <p:nvSpPr>
          <p:cNvPr id="470" name="Google Shape;470;p73"/>
          <p:cNvSpPr/>
          <p:nvPr/>
        </p:nvSpPr>
        <p:spPr>
          <a:xfrm>
            <a:off x="4375025"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3</a:t>
            </a:r>
            <a:endParaRPr b="1">
              <a:latin typeface="DM Sans"/>
              <a:ea typeface="DM Sans"/>
              <a:cs typeface="DM Sans"/>
              <a:sym typeface="DM Sans"/>
            </a:endParaRPr>
          </a:p>
        </p:txBody>
      </p:sp>
      <p:sp>
        <p:nvSpPr>
          <p:cNvPr id="471" name="Google Shape;471;p73"/>
          <p:cNvSpPr/>
          <p:nvPr/>
        </p:nvSpPr>
        <p:spPr>
          <a:xfrm>
            <a:off x="6201150"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4</a:t>
            </a:r>
            <a:endParaRPr b="1">
              <a:latin typeface="DM Sans"/>
              <a:ea typeface="DM Sans"/>
              <a:cs typeface="DM Sans"/>
              <a:sym typeface="DM Sans"/>
            </a:endParaRPr>
          </a:p>
        </p:txBody>
      </p:sp>
      <p:sp>
        <p:nvSpPr>
          <p:cNvPr id="472" name="Google Shape;472;p73"/>
          <p:cNvSpPr/>
          <p:nvPr/>
        </p:nvSpPr>
        <p:spPr>
          <a:xfrm>
            <a:off x="7832400"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5</a:t>
            </a:r>
            <a:endParaRPr b="1">
              <a:latin typeface="DM Sans"/>
              <a:ea typeface="DM Sans"/>
              <a:cs typeface="DM Sans"/>
              <a:sym typeface="DM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cxnSp>
        <p:nvCxnSpPr>
          <p:cNvPr id="477" name="Google Shape;477;p74"/>
          <p:cNvCxnSpPr>
            <a:stCxn id="478" idx="6"/>
            <a:endCxn id="479" idx="2"/>
          </p:cNvCxnSpPr>
          <p:nvPr/>
        </p:nvCxnSpPr>
        <p:spPr>
          <a:xfrm>
            <a:off x="1198200" y="2515650"/>
            <a:ext cx="6825900" cy="0"/>
          </a:xfrm>
          <a:prstGeom prst="straightConnector1">
            <a:avLst/>
          </a:prstGeom>
          <a:noFill/>
          <a:ln cap="flat" cmpd="sng" w="9525">
            <a:solidFill>
              <a:srgbClr val="3CEFAB"/>
            </a:solidFill>
            <a:prstDash val="solid"/>
            <a:round/>
            <a:headEnd len="sm" w="sm" type="none"/>
            <a:tailEnd len="sm" w="sm" type="none"/>
          </a:ln>
        </p:spPr>
      </p:cxnSp>
      <p:sp>
        <p:nvSpPr>
          <p:cNvPr id="480" name="Google Shape;480;p74"/>
          <p:cNvSpPr txBox="1"/>
          <p:nvPr/>
        </p:nvSpPr>
        <p:spPr>
          <a:xfrm>
            <a:off x="-81625" y="2822700"/>
            <a:ext cx="20691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Data </a:t>
            </a:r>
            <a:endParaRPr sz="1350">
              <a:solidFill>
                <a:schemeClr val="dk1"/>
              </a:solidFill>
              <a:highlight>
                <a:schemeClr val="lt1"/>
              </a:highlight>
              <a:latin typeface="DM Sans"/>
              <a:ea typeface="DM Sans"/>
              <a:cs typeface="DM Sans"/>
              <a:sym typeface="DM Sans"/>
            </a:endParaRPr>
          </a:p>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Engineering</a:t>
            </a:r>
            <a:endParaRPr i="0" sz="1350" u="none" cap="none" strike="noStrike">
              <a:solidFill>
                <a:srgbClr val="000000"/>
              </a:solidFill>
              <a:latin typeface="DM Sans"/>
              <a:ea typeface="DM Sans"/>
              <a:cs typeface="DM Sans"/>
              <a:sym typeface="DM Sans"/>
            </a:endParaRPr>
          </a:p>
        </p:txBody>
      </p:sp>
      <p:sp>
        <p:nvSpPr>
          <p:cNvPr id="481" name="Google Shape;481;p74"/>
          <p:cNvSpPr txBox="1"/>
          <p:nvPr/>
        </p:nvSpPr>
        <p:spPr>
          <a:xfrm>
            <a:off x="3875513" y="2822700"/>
            <a:ext cx="16131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Desarrollo de algoritmo</a:t>
            </a:r>
            <a:endParaRPr i="0" sz="1350" u="none" cap="none" strike="noStrike">
              <a:solidFill>
                <a:srgbClr val="000000"/>
              </a:solidFill>
              <a:latin typeface="DM Sans"/>
              <a:ea typeface="DM Sans"/>
              <a:cs typeface="DM Sans"/>
              <a:sym typeface="DM Sans"/>
            </a:endParaRPr>
          </a:p>
        </p:txBody>
      </p:sp>
      <p:sp>
        <p:nvSpPr>
          <p:cNvPr id="482" name="Google Shape;482;p74"/>
          <p:cNvSpPr txBox="1"/>
          <p:nvPr/>
        </p:nvSpPr>
        <p:spPr>
          <a:xfrm>
            <a:off x="1311600" y="865925"/>
            <a:ext cx="65208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0" i="1" sz="3600" u="none" cap="none" strike="noStrike">
              <a:solidFill>
                <a:srgbClr val="000000"/>
              </a:solidFill>
              <a:latin typeface="Anton"/>
              <a:ea typeface="Anton"/>
              <a:cs typeface="Anton"/>
              <a:sym typeface="Anton"/>
            </a:endParaRPr>
          </a:p>
        </p:txBody>
      </p:sp>
      <p:sp>
        <p:nvSpPr>
          <p:cNvPr id="483" name="Google Shape;483;p74"/>
          <p:cNvSpPr txBox="1"/>
          <p:nvPr/>
        </p:nvSpPr>
        <p:spPr>
          <a:xfrm>
            <a:off x="468750" y="234000"/>
            <a:ext cx="81693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Fases importantes para la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resolución de Casos en DS</a:t>
            </a:r>
            <a:endParaRPr b="1" sz="4000">
              <a:solidFill>
                <a:schemeClr val="dk1"/>
              </a:solidFill>
              <a:latin typeface="DM Sans"/>
              <a:ea typeface="DM Sans"/>
              <a:cs typeface="DM Sans"/>
              <a:sym typeface="DM Sans"/>
            </a:endParaRPr>
          </a:p>
        </p:txBody>
      </p:sp>
      <p:sp>
        <p:nvSpPr>
          <p:cNvPr id="484" name="Google Shape;484;p74"/>
          <p:cNvSpPr txBox="1"/>
          <p:nvPr/>
        </p:nvSpPr>
        <p:spPr>
          <a:xfrm>
            <a:off x="1893550" y="2917175"/>
            <a:ext cx="17871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Selección del algoritmo apropiado</a:t>
            </a:r>
            <a:endParaRPr i="0" sz="1350" u="none" cap="none" strike="noStrike">
              <a:solidFill>
                <a:srgbClr val="000000"/>
              </a:solidFill>
              <a:latin typeface="DM Sans"/>
              <a:ea typeface="DM Sans"/>
              <a:cs typeface="DM Sans"/>
              <a:sym typeface="DM Sans"/>
            </a:endParaRPr>
          </a:p>
        </p:txBody>
      </p:sp>
      <p:sp>
        <p:nvSpPr>
          <p:cNvPr id="485" name="Google Shape;485;p74"/>
          <p:cNvSpPr txBox="1"/>
          <p:nvPr/>
        </p:nvSpPr>
        <p:spPr>
          <a:xfrm>
            <a:off x="5473650" y="2822700"/>
            <a:ext cx="20691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Interpretación</a:t>
            </a:r>
            <a:endParaRPr i="0" sz="1350" u="none" cap="none" strike="noStrike">
              <a:solidFill>
                <a:srgbClr val="000000"/>
              </a:solidFill>
              <a:latin typeface="DM Sans"/>
              <a:ea typeface="DM Sans"/>
              <a:cs typeface="DM Sans"/>
              <a:sym typeface="DM Sans"/>
            </a:endParaRPr>
          </a:p>
        </p:txBody>
      </p:sp>
      <p:sp>
        <p:nvSpPr>
          <p:cNvPr id="486" name="Google Shape;486;p74"/>
          <p:cNvSpPr txBox="1"/>
          <p:nvPr/>
        </p:nvSpPr>
        <p:spPr>
          <a:xfrm>
            <a:off x="7064238" y="2822700"/>
            <a:ext cx="21504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s" sz="1350">
                <a:solidFill>
                  <a:schemeClr val="dk1"/>
                </a:solidFill>
                <a:highlight>
                  <a:schemeClr val="lt1"/>
                </a:highlight>
                <a:latin typeface="DM Sans"/>
                <a:ea typeface="DM Sans"/>
                <a:cs typeface="DM Sans"/>
                <a:sym typeface="DM Sans"/>
              </a:rPr>
              <a:t>Conclusiones</a:t>
            </a:r>
            <a:endParaRPr i="0" sz="1350" u="none" cap="none" strike="noStrike">
              <a:solidFill>
                <a:srgbClr val="000000"/>
              </a:solidFill>
              <a:latin typeface="DM Sans"/>
              <a:ea typeface="DM Sans"/>
              <a:cs typeface="DM Sans"/>
              <a:sym typeface="DM Sans"/>
            </a:endParaRPr>
          </a:p>
        </p:txBody>
      </p:sp>
      <p:cxnSp>
        <p:nvCxnSpPr>
          <p:cNvPr id="487" name="Google Shape;487;p74"/>
          <p:cNvCxnSpPr>
            <a:stCxn id="488" idx="6"/>
          </p:cNvCxnSpPr>
          <p:nvPr/>
        </p:nvCxnSpPr>
        <p:spPr>
          <a:xfrm>
            <a:off x="1198200" y="2515650"/>
            <a:ext cx="6825900" cy="0"/>
          </a:xfrm>
          <a:prstGeom prst="straightConnector1">
            <a:avLst/>
          </a:prstGeom>
          <a:noFill/>
          <a:ln cap="flat" cmpd="sng" w="9525">
            <a:solidFill>
              <a:srgbClr val="888888"/>
            </a:solidFill>
            <a:prstDash val="solid"/>
            <a:round/>
            <a:headEnd len="sm" w="sm" type="none"/>
            <a:tailEnd len="sm" w="sm" type="none"/>
          </a:ln>
        </p:spPr>
      </p:cxnSp>
      <p:sp>
        <p:nvSpPr>
          <p:cNvPr id="488" name="Google Shape;488;p74"/>
          <p:cNvSpPr/>
          <p:nvPr/>
        </p:nvSpPr>
        <p:spPr>
          <a:xfrm>
            <a:off x="584100"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6</a:t>
            </a:r>
            <a:endParaRPr b="1" i="0" sz="1400" u="none" cap="none" strike="noStrike">
              <a:solidFill>
                <a:srgbClr val="000000"/>
              </a:solidFill>
              <a:latin typeface="DM Sans"/>
              <a:ea typeface="DM Sans"/>
              <a:cs typeface="DM Sans"/>
              <a:sym typeface="DM Sans"/>
            </a:endParaRPr>
          </a:p>
        </p:txBody>
      </p:sp>
      <p:sp>
        <p:nvSpPr>
          <p:cNvPr id="489" name="Google Shape;489;p74"/>
          <p:cNvSpPr/>
          <p:nvPr/>
        </p:nvSpPr>
        <p:spPr>
          <a:xfrm>
            <a:off x="2480050"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7</a:t>
            </a:r>
            <a:endParaRPr b="1">
              <a:latin typeface="DM Sans"/>
              <a:ea typeface="DM Sans"/>
              <a:cs typeface="DM Sans"/>
              <a:sym typeface="DM Sans"/>
            </a:endParaRPr>
          </a:p>
        </p:txBody>
      </p:sp>
      <p:sp>
        <p:nvSpPr>
          <p:cNvPr id="490" name="Google Shape;490;p74"/>
          <p:cNvSpPr/>
          <p:nvPr/>
        </p:nvSpPr>
        <p:spPr>
          <a:xfrm>
            <a:off x="4375025"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8</a:t>
            </a:r>
            <a:endParaRPr b="1">
              <a:latin typeface="DM Sans"/>
              <a:ea typeface="DM Sans"/>
              <a:cs typeface="DM Sans"/>
              <a:sym typeface="DM Sans"/>
            </a:endParaRPr>
          </a:p>
        </p:txBody>
      </p:sp>
      <p:sp>
        <p:nvSpPr>
          <p:cNvPr id="491" name="Google Shape;491;p74"/>
          <p:cNvSpPr/>
          <p:nvPr/>
        </p:nvSpPr>
        <p:spPr>
          <a:xfrm>
            <a:off x="6201150"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9</a:t>
            </a:r>
            <a:endParaRPr b="1">
              <a:latin typeface="DM Sans"/>
              <a:ea typeface="DM Sans"/>
              <a:cs typeface="DM Sans"/>
              <a:sym typeface="DM Sans"/>
            </a:endParaRPr>
          </a:p>
        </p:txBody>
      </p:sp>
      <p:sp>
        <p:nvSpPr>
          <p:cNvPr id="492" name="Google Shape;492;p74"/>
          <p:cNvSpPr/>
          <p:nvPr/>
        </p:nvSpPr>
        <p:spPr>
          <a:xfrm>
            <a:off x="7832400" y="2208600"/>
            <a:ext cx="614100" cy="6141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latin typeface="DM Sans"/>
                <a:ea typeface="DM Sans"/>
                <a:cs typeface="DM Sans"/>
                <a:sym typeface="DM Sans"/>
              </a:rPr>
              <a:t>10</a:t>
            </a:r>
            <a:endParaRPr b="1">
              <a:latin typeface="DM Sans"/>
              <a:ea typeface="DM Sans"/>
              <a:cs typeface="DM Sans"/>
              <a:sym typeface="DM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75"/>
          <p:cNvSpPr txBox="1"/>
          <p:nvPr>
            <p:ph idx="4294967295" type="body"/>
          </p:nvPr>
        </p:nvSpPr>
        <p:spPr>
          <a:xfrm>
            <a:off x="587250" y="962225"/>
            <a:ext cx="7969500" cy="822900"/>
          </a:xfrm>
          <a:prstGeom prst="rect">
            <a:avLst/>
          </a:prstGeom>
        </p:spPr>
        <p:txBody>
          <a:bodyPr anchorCtr="0" anchor="t" bIns="91425" lIns="91425" spcFirstLastPara="1" rIns="91425" wrap="square" tIns="91425">
            <a:noAutofit/>
          </a:bodyPr>
          <a:lstStyle/>
          <a:p>
            <a:pPr indent="-482600" lvl="0" marL="457200" rtl="0" algn="l">
              <a:spcBef>
                <a:spcPts val="0"/>
              </a:spcBef>
              <a:spcAft>
                <a:spcPts val="0"/>
              </a:spcAft>
              <a:buClr>
                <a:schemeClr val="dk1"/>
              </a:buClr>
              <a:buSzPts val="4000"/>
              <a:buFont typeface="DM Sans"/>
              <a:buAutoNum type="arabicPeriod"/>
            </a:pPr>
            <a:r>
              <a:rPr b="1" lang="es" sz="4000">
                <a:solidFill>
                  <a:schemeClr val="dk1"/>
                </a:solidFill>
                <a:latin typeface="DM Sans"/>
                <a:ea typeface="DM Sans"/>
                <a:cs typeface="DM Sans"/>
                <a:sym typeface="DM Sans"/>
              </a:rPr>
              <a:t>Definición de objetivo</a:t>
            </a:r>
            <a:endParaRPr b="1" sz="4000">
              <a:solidFill>
                <a:schemeClr val="dk1"/>
              </a:solidFill>
              <a:latin typeface="DM Sans"/>
              <a:ea typeface="DM Sans"/>
              <a:cs typeface="DM Sans"/>
              <a:sym typeface="DM Sans"/>
            </a:endParaRPr>
          </a:p>
          <a:p>
            <a:pPr indent="0" lvl="0" marL="0" rtl="0" algn="ctr">
              <a:spcBef>
                <a:spcPts val="1200"/>
              </a:spcBef>
              <a:spcAft>
                <a:spcPts val="1200"/>
              </a:spcAft>
              <a:buClr>
                <a:schemeClr val="dk1"/>
              </a:buClr>
              <a:buSzPts val="1100"/>
              <a:buFont typeface="Arial"/>
              <a:buNone/>
            </a:pPr>
            <a:r>
              <a:t/>
            </a:r>
            <a:endParaRPr b="1" sz="4000">
              <a:solidFill>
                <a:schemeClr val="dk1"/>
              </a:solidFill>
              <a:highlight>
                <a:srgbClr val="EAFF6A"/>
              </a:highlight>
              <a:latin typeface="Helvetica Neue"/>
              <a:ea typeface="Helvetica Neue"/>
              <a:cs typeface="Helvetica Neue"/>
              <a:sym typeface="Helvetica Neue"/>
            </a:endParaRPr>
          </a:p>
        </p:txBody>
      </p:sp>
      <p:pic>
        <p:nvPicPr>
          <p:cNvPr id="498" name="Google Shape;498;p75"/>
          <p:cNvPicPr preferRelativeResize="0"/>
          <p:nvPr/>
        </p:nvPicPr>
        <p:blipFill>
          <a:blip r:embed="rId3">
            <a:alphaModFix/>
          </a:blip>
          <a:stretch>
            <a:fillRect/>
          </a:stretch>
        </p:blipFill>
        <p:spPr>
          <a:xfrm>
            <a:off x="4935713" y="1868237"/>
            <a:ext cx="3088376" cy="2204525"/>
          </a:xfrm>
          <a:prstGeom prst="rect">
            <a:avLst/>
          </a:prstGeom>
          <a:noFill/>
          <a:ln>
            <a:noFill/>
          </a:ln>
        </p:spPr>
      </p:pic>
      <p:sp>
        <p:nvSpPr>
          <p:cNvPr id="499" name="Google Shape;499;p75"/>
          <p:cNvSpPr txBox="1"/>
          <p:nvPr/>
        </p:nvSpPr>
        <p:spPr>
          <a:xfrm>
            <a:off x="587250" y="2019700"/>
            <a:ext cx="3749100" cy="174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sz="1350">
                <a:solidFill>
                  <a:schemeClr val="dk1"/>
                </a:solidFill>
                <a:highlight>
                  <a:schemeClr val="lt1"/>
                </a:highlight>
                <a:latin typeface="Helvetica Neue Light"/>
                <a:ea typeface="Helvetica Neue Light"/>
                <a:cs typeface="Helvetica Neue Light"/>
                <a:sym typeface="Helvetica Neue Light"/>
              </a:rPr>
              <a:t>¿Podemos detectar patrones entre consumidores específicos para identificar posibles fraudes?</a:t>
            </a:r>
            <a:endParaRPr sz="1350">
              <a:solidFill>
                <a:schemeClr val="dk2"/>
              </a:solidFill>
              <a:highlight>
                <a:schemeClr val="lt1"/>
              </a:highlight>
              <a:latin typeface="Helvetica Neue Light"/>
              <a:ea typeface="Helvetica Neue Light"/>
              <a:cs typeface="Helvetica Neue Light"/>
              <a:sym typeface="Helvetica Neue Light"/>
            </a:endParaRPr>
          </a:p>
          <a:p>
            <a:pPr indent="0" lvl="0" marL="0" rtl="0" algn="l">
              <a:lnSpc>
                <a:spcPct val="115000"/>
              </a:lnSpc>
              <a:spcBef>
                <a:spcPts val="1200"/>
              </a:spcBef>
              <a:spcAft>
                <a:spcPts val="1200"/>
              </a:spcAft>
              <a:buNone/>
            </a:pPr>
            <a:r>
              <a:rPr b="1" lang="es" sz="1350">
                <a:solidFill>
                  <a:schemeClr val="dk1"/>
                </a:solidFill>
                <a:highlight>
                  <a:srgbClr val="EAFF6A"/>
                </a:highlight>
                <a:latin typeface="Helvetica Neue"/>
                <a:ea typeface="Helvetica Neue"/>
                <a:cs typeface="Helvetica Neue"/>
                <a:sym typeface="Helvetica Neue"/>
              </a:rPr>
              <a:t>Definir el objetivo es una de las etapas más importantes porque es donde decidimos que queremos hacer</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76"/>
          <p:cNvSpPr txBox="1"/>
          <p:nvPr>
            <p:ph idx="4294967295" type="body"/>
          </p:nvPr>
        </p:nvSpPr>
        <p:spPr>
          <a:xfrm>
            <a:off x="737175" y="1647550"/>
            <a:ext cx="389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350">
                <a:solidFill>
                  <a:schemeClr val="dk1"/>
                </a:solidFill>
                <a:highlight>
                  <a:srgbClr val="FFFFFF"/>
                </a:highlight>
                <a:latin typeface="DM Sans"/>
                <a:ea typeface="DM Sans"/>
                <a:cs typeface="DM Sans"/>
                <a:sym typeface="DM Sans"/>
              </a:rPr>
              <a:t>Trabaja para el equipo de fraude en una gran compañía de seguros que se ocupa de emitir pólizas de seguro para varios tipos de reclamos, tanto para individuos como para empresas.</a:t>
            </a:r>
            <a:endParaRPr sz="1350">
              <a:solidFill>
                <a:schemeClr val="dk1"/>
              </a:solidFill>
              <a:highlight>
                <a:srgbClr val="FFFFFF"/>
              </a:highlight>
              <a:latin typeface="DM Sans"/>
              <a:ea typeface="DM Sans"/>
              <a:cs typeface="DM Sans"/>
              <a:sym typeface="DM Sans"/>
            </a:endParaRPr>
          </a:p>
          <a:p>
            <a:pPr indent="0" lvl="0" marL="0" rtl="0" algn="l">
              <a:spcBef>
                <a:spcPts val="1200"/>
              </a:spcBef>
              <a:spcAft>
                <a:spcPts val="0"/>
              </a:spcAft>
              <a:buNone/>
            </a:pPr>
            <a:r>
              <a:rPr lang="es" sz="1350">
                <a:solidFill>
                  <a:schemeClr val="dk1"/>
                </a:solidFill>
                <a:highlight>
                  <a:srgbClr val="FFFFFF"/>
                </a:highlight>
                <a:latin typeface="DM Sans"/>
                <a:ea typeface="DM Sans"/>
                <a:cs typeface="DM Sans"/>
                <a:sym typeface="DM Sans"/>
              </a:rPr>
              <a:t>Las pólizas que se emiten se controlan y cualquier reclamo presentado se examina y evalúa para determinar la legitimidad y la aprobación final para el pago por parte de la compañía de seguros. </a:t>
            </a:r>
            <a:endParaRPr sz="1350">
              <a:solidFill>
                <a:schemeClr val="dk1"/>
              </a:solidFill>
              <a:highlight>
                <a:srgbClr val="FFFFFF"/>
              </a:highlight>
              <a:latin typeface="DM Sans"/>
              <a:ea typeface="DM Sans"/>
              <a:cs typeface="DM Sans"/>
              <a:sym typeface="DM Sans"/>
            </a:endParaRPr>
          </a:p>
          <a:p>
            <a:pPr indent="0" lvl="0" marL="0" rtl="0" algn="l">
              <a:spcBef>
                <a:spcPts val="1200"/>
              </a:spcBef>
              <a:spcAft>
                <a:spcPts val="1200"/>
              </a:spcAft>
              <a:buNone/>
            </a:pPr>
            <a:r>
              <a:t/>
            </a:r>
            <a:endParaRPr b="1" sz="1350">
              <a:solidFill>
                <a:schemeClr val="dk1"/>
              </a:solidFill>
              <a:latin typeface="DM Sans"/>
              <a:ea typeface="DM Sans"/>
              <a:cs typeface="DM Sans"/>
              <a:sym typeface="DM Sans"/>
            </a:endParaRPr>
          </a:p>
        </p:txBody>
      </p:sp>
      <p:sp>
        <p:nvSpPr>
          <p:cNvPr id="505" name="Google Shape;505;p76"/>
          <p:cNvSpPr txBox="1"/>
          <p:nvPr/>
        </p:nvSpPr>
        <p:spPr>
          <a:xfrm>
            <a:off x="594300" y="869350"/>
            <a:ext cx="60924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2.  Contexto comercial</a:t>
            </a:r>
            <a:endParaRPr b="1" sz="4000">
              <a:solidFill>
                <a:schemeClr val="dk1"/>
              </a:solidFill>
              <a:latin typeface="DM Sans"/>
              <a:ea typeface="DM Sans"/>
              <a:cs typeface="DM Sans"/>
              <a:sym typeface="DM Sans"/>
            </a:endParaRPr>
          </a:p>
        </p:txBody>
      </p:sp>
      <p:sp>
        <p:nvSpPr>
          <p:cNvPr id="506" name="Google Shape;506;p76"/>
          <p:cNvSpPr txBox="1"/>
          <p:nvPr/>
        </p:nvSpPr>
        <p:spPr>
          <a:xfrm>
            <a:off x="4838625" y="1669750"/>
            <a:ext cx="3824700" cy="182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s" sz="1350">
                <a:solidFill>
                  <a:schemeClr val="dk1"/>
                </a:solidFill>
                <a:highlight>
                  <a:schemeClr val="lt1"/>
                </a:highlight>
                <a:latin typeface="DM Sans"/>
                <a:ea typeface="DM Sans"/>
                <a:cs typeface="DM Sans"/>
                <a:sym typeface="DM Sans"/>
              </a:rPr>
              <a:t>Sin embargo, muchas personas intentan aprovecharse, presentando reclamos con falsos pretextos para obtener ingresos adicionales. </a:t>
            </a:r>
            <a:r>
              <a:rPr b="1" lang="es" sz="1350">
                <a:solidFill>
                  <a:schemeClr val="dk1"/>
                </a:solidFill>
                <a:highlight>
                  <a:schemeClr val="lt1"/>
                </a:highlight>
                <a:latin typeface="DM Sans"/>
                <a:ea typeface="DM Sans"/>
                <a:cs typeface="DM Sans"/>
                <a:sym typeface="DM Sans"/>
              </a:rPr>
              <a:t>Es función del equipo de fraude determinar qué reclamos presentados deben aprobarse y cuáles deben rechazarse.</a:t>
            </a:r>
            <a:endParaRPr b="1" sz="1350">
              <a:solidFill>
                <a:schemeClr val="dk1"/>
              </a:solidFill>
              <a:latin typeface="DM Sans"/>
              <a:ea typeface="DM Sans"/>
              <a:cs typeface="DM Sans"/>
              <a:sym typeface="DM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77"/>
          <p:cNvSpPr txBox="1"/>
          <p:nvPr>
            <p:ph idx="4294967295" type="body"/>
          </p:nvPr>
        </p:nvSpPr>
        <p:spPr>
          <a:xfrm>
            <a:off x="3985200" y="1642650"/>
            <a:ext cx="3939300" cy="1858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350">
                <a:solidFill>
                  <a:schemeClr val="dk1"/>
                </a:solidFill>
                <a:highlight>
                  <a:srgbClr val="FFFFFF"/>
                </a:highlight>
                <a:latin typeface="DM Sans"/>
                <a:ea typeface="DM Sans"/>
                <a:cs typeface="DM Sans"/>
                <a:sym typeface="DM Sans"/>
              </a:rPr>
              <a:t>Su tarea es responder la siguiente pregunta: </a:t>
            </a:r>
            <a:endParaRPr sz="1350">
              <a:solidFill>
                <a:schemeClr val="dk1"/>
              </a:solidFill>
              <a:highlight>
                <a:srgbClr val="FFFFFF"/>
              </a:highlight>
              <a:latin typeface="DM Sans"/>
              <a:ea typeface="DM Sans"/>
              <a:cs typeface="DM Sans"/>
              <a:sym typeface="DM Sans"/>
            </a:endParaRPr>
          </a:p>
          <a:p>
            <a:pPr indent="0" lvl="0" marL="0" rtl="0" algn="l">
              <a:spcBef>
                <a:spcPts val="0"/>
              </a:spcBef>
              <a:spcAft>
                <a:spcPts val="0"/>
              </a:spcAft>
              <a:buNone/>
            </a:pPr>
            <a:r>
              <a:t/>
            </a:r>
            <a:endParaRPr sz="1350">
              <a:solidFill>
                <a:schemeClr val="dk1"/>
              </a:solidFill>
              <a:highlight>
                <a:srgbClr val="FFFFFF"/>
              </a:highlight>
              <a:latin typeface="DM Sans"/>
              <a:ea typeface="DM Sans"/>
              <a:cs typeface="DM Sans"/>
              <a:sym typeface="DM Sans"/>
            </a:endParaRPr>
          </a:p>
          <a:p>
            <a:pPr indent="0" lvl="0" marL="0" rtl="0" algn="l">
              <a:spcBef>
                <a:spcPts val="0"/>
              </a:spcBef>
              <a:spcAft>
                <a:spcPts val="0"/>
              </a:spcAft>
              <a:buNone/>
            </a:pPr>
            <a:r>
              <a:rPr b="1" lang="es" sz="1350">
                <a:solidFill>
                  <a:schemeClr val="dk1"/>
                </a:solidFill>
                <a:highlight>
                  <a:srgbClr val="EAFF6A"/>
                </a:highlight>
                <a:latin typeface="DM Sans"/>
                <a:ea typeface="DM Sans"/>
                <a:cs typeface="DM Sans"/>
                <a:sym typeface="DM Sans"/>
              </a:rPr>
              <a:t>¿Existen patrones particulares en los grupos de reclamos presentados que puedan ser indicativos de fraude?</a:t>
            </a:r>
            <a:endParaRPr b="1" sz="1350">
              <a:solidFill>
                <a:schemeClr val="dk1"/>
              </a:solidFill>
              <a:highlight>
                <a:srgbClr val="EAFF6A"/>
              </a:highlight>
              <a:latin typeface="DM Sans"/>
              <a:ea typeface="DM Sans"/>
              <a:cs typeface="DM Sans"/>
              <a:sym typeface="DM Sans"/>
            </a:endParaRPr>
          </a:p>
        </p:txBody>
      </p:sp>
      <p:sp>
        <p:nvSpPr>
          <p:cNvPr id="512" name="Google Shape;512;p77"/>
          <p:cNvSpPr txBox="1"/>
          <p:nvPr/>
        </p:nvSpPr>
        <p:spPr>
          <a:xfrm>
            <a:off x="927200" y="842250"/>
            <a:ext cx="58677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3.  Pro</a:t>
            </a:r>
            <a:r>
              <a:rPr b="1" lang="es" sz="4000">
                <a:solidFill>
                  <a:schemeClr val="dk1"/>
                </a:solidFill>
                <a:latin typeface="DM Sans"/>
                <a:ea typeface="DM Sans"/>
                <a:cs typeface="DM Sans"/>
                <a:sym typeface="DM Sans"/>
              </a:rPr>
              <a:t>bl</a:t>
            </a:r>
            <a:r>
              <a:rPr b="1" lang="es" sz="4000">
                <a:solidFill>
                  <a:schemeClr val="dk1"/>
                </a:solidFill>
                <a:latin typeface="DM Sans"/>
                <a:ea typeface="DM Sans"/>
                <a:cs typeface="DM Sans"/>
                <a:sym typeface="DM Sans"/>
              </a:rPr>
              <a:t>ema comercial</a:t>
            </a:r>
            <a:endParaRPr b="1" sz="4000">
              <a:solidFill>
                <a:schemeClr val="dk1"/>
              </a:solidFill>
              <a:latin typeface="DM Sans"/>
              <a:ea typeface="DM Sans"/>
              <a:cs typeface="DM Sans"/>
              <a:sym typeface="DM Sans"/>
            </a:endParaRPr>
          </a:p>
        </p:txBody>
      </p:sp>
      <p:pic>
        <p:nvPicPr>
          <p:cNvPr id="513" name="Google Shape;513;p77"/>
          <p:cNvPicPr preferRelativeResize="0"/>
          <p:nvPr/>
        </p:nvPicPr>
        <p:blipFill>
          <a:blip r:embed="rId3">
            <a:alphaModFix/>
          </a:blip>
          <a:stretch>
            <a:fillRect/>
          </a:stretch>
        </p:blipFill>
        <p:spPr>
          <a:xfrm>
            <a:off x="1194522" y="1670622"/>
            <a:ext cx="2345125" cy="2345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6" name="Shape 116"/>
        <p:cNvGrpSpPr/>
        <p:nvPr/>
      </p:nvGrpSpPr>
      <p:grpSpPr>
        <a:xfrm>
          <a:off x="0" y="0"/>
          <a:ext cx="0" cy="0"/>
          <a:chOff x="0" y="0"/>
          <a:chExt cx="0" cy="0"/>
        </a:xfrm>
      </p:grpSpPr>
      <p:sp>
        <p:nvSpPr>
          <p:cNvPr id="117" name="Google Shape;117;p33"/>
          <p:cNvSpPr txBox="1"/>
          <p:nvPr/>
        </p:nvSpPr>
        <p:spPr>
          <a:xfrm>
            <a:off x="852150" y="781325"/>
            <a:ext cx="7439700" cy="104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3600">
                <a:latin typeface="DM Sans"/>
                <a:ea typeface="DM Sans"/>
                <a:cs typeface="DM Sans"/>
                <a:sym typeface="DM Sans"/>
              </a:rPr>
              <a:t>¡Vamos a Kahoot!</a:t>
            </a:r>
            <a:endParaRPr b="1" sz="3600">
              <a:latin typeface="DM Sans"/>
              <a:ea typeface="DM Sans"/>
              <a:cs typeface="DM Sans"/>
              <a:sym typeface="DM Sans"/>
            </a:endParaRPr>
          </a:p>
        </p:txBody>
      </p:sp>
      <p:pic>
        <p:nvPicPr>
          <p:cNvPr id="118" name="Google Shape;118;p33"/>
          <p:cNvPicPr preferRelativeResize="0"/>
          <p:nvPr/>
        </p:nvPicPr>
        <p:blipFill>
          <a:blip r:embed="rId3">
            <a:alphaModFix/>
          </a:blip>
          <a:stretch>
            <a:fillRect/>
          </a:stretch>
        </p:blipFill>
        <p:spPr>
          <a:xfrm>
            <a:off x="973575" y="1691700"/>
            <a:ext cx="7406553" cy="25244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78"/>
          <p:cNvSpPr txBox="1"/>
          <p:nvPr>
            <p:ph idx="4294967295" type="body"/>
          </p:nvPr>
        </p:nvSpPr>
        <p:spPr>
          <a:xfrm>
            <a:off x="772175" y="1646325"/>
            <a:ext cx="3927900" cy="48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350">
                <a:solidFill>
                  <a:schemeClr val="dk1"/>
                </a:solidFill>
                <a:highlight>
                  <a:srgbClr val="FFFFFF"/>
                </a:highlight>
                <a:latin typeface="DM Sans"/>
                <a:ea typeface="DM Sans"/>
                <a:cs typeface="DM Sans"/>
                <a:sym typeface="DM Sans"/>
              </a:rPr>
              <a:t>El equipo de contabilidad le ha proporcionado datos sobre todas las reclamaciones recientes realizadas por </a:t>
            </a:r>
            <a:r>
              <a:rPr b="1" lang="es" sz="1350">
                <a:solidFill>
                  <a:schemeClr val="dk1"/>
                </a:solidFill>
                <a:highlight>
                  <a:srgbClr val="FFFFFF"/>
                </a:highlight>
                <a:latin typeface="DM Sans"/>
                <a:ea typeface="DM Sans"/>
                <a:cs typeface="DM Sans"/>
                <a:sym typeface="DM Sans"/>
              </a:rPr>
              <a:t>1000 personas. </a:t>
            </a:r>
            <a:endParaRPr b="1" sz="1350">
              <a:solidFill>
                <a:schemeClr val="dk1"/>
              </a:solidFill>
              <a:highlight>
                <a:srgbClr val="FFFFFF"/>
              </a:highlight>
              <a:latin typeface="DM Sans"/>
              <a:ea typeface="DM Sans"/>
              <a:cs typeface="DM Sans"/>
              <a:sym typeface="DM Sans"/>
            </a:endParaRPr>
          </a:p>
          <a:p>
            <a:pPr indent="0" lvl="0" marL="0" rtl="0" algn="l">
              <a:spcBef>
                <a:spcPts val="1200"/>
              </a:spcBef>
              <a:spcAft>
                <a:spcPts val="1200"/>
              </a:spcAft>
              <a:buNone/>
            </a:pPr>
            <a:r>
              <a:t/>
            </a:r>
            <a:endParaRPr sz="1350">
              <a:solidFill>
                <a:schemeClr val="dk1"/>
              </a:solidFill>
              <a:latin typeface="DM Sans"/>
              <a:ea typeface="DM Sans"/>
              <a:cs typeface="DM Sans"/>
              <a:sym typeface="DM Sans"/>
            </a:endParaRPr>
          </a:p>
        </p:txBody>
      </p:sp>
      <p:pic>
        <p:nvPicPr>
          <p:cNvPr id="519" name="Google Shape;519;p78"/>
          <p:cNvPicPr preferRelativeResize="0"/>
          <p:nvPr/>
        </p:nvPicPr>
        <p:blipFill>
          <a:blip r:embed="rId3">
            <a:alphaModFix/>
          </a:blip>
          <a:stretch>
            <a:fillRect/>
          </a:stretch>
        </p:blipFill>
        <p:spPr>
          <a:xfrm>
            <a:off x="4776137" y="1646324"/>
            <a:ext cx="3479990" cy="2423101"/>
          </a:xfrm>
          <a:prstGeom prst="rect">
            <a:avLst/>
          </a:prstGeom>
          <a:noFill/>
          <a:ln>
            <a:noFill/>
          </a:ln>
        </p:spPr>
      </p:pic>
      <p:sp>
        <p:nvSpPr>
          <p:cNvPr id="520" name="Google Shape;520;p78"/>
          <p:cNvSpPr txBox="1"/>
          <p:nvPr/>
        </p:nvSpPr>
        <p:spPr>
          <a:xfrm>
            <a:off x="543300" y="743700"/>
            <a:ext cx="55041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4</a:t>
            </a:r>
            <a:r>
              <a:rPr b="1" lang="es" sz="4000">
                <a:solidFill>
                  <a:schemeClr val="dk1"/>
                </a:solidFill>
                <a:latin typeface="DM Sans"/>
                <a:ea typeface="DM Sans"/>
                <a:cs typeface="DM Sans"/>
                <a:sym typeface="DM Sans"/>
              </a:rPr>
              <a:t>.  Contexto analítico</a:t>
            </a:r>
            <a:endParaRPr b="1" sz="4000">
              <a:solidFill>
                <a:schemeClr val="dk1"/>
              </a:solidFill>
              <a:latin typeface="DM Sans"/>
              <a:ea typeface="DM Sans"/>
              <a:cs typeface="DM Sans"/>
              <a:sym typeface="DM Sans"/>
            </a:endParaRPr>
          </a:p>
        </p:txBody>
      </p:sp>
      <p:sp>
        <p:nvSpPr>
          <p:cNvPr id="521" name="Google Shape;521;p78"/>
          <p:cNvSpPr txBox="1"/>
          <p:nvPr/>
        </p:nvSpPr>
        <p:spPr>
          <a:xfrm>
            <a:off x="772175" y="2396625"/>
            <a:ext cx="3869100" cy="158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s" sz="1350">
                <a:solidFill>
                  <a:schemeClr val="dk1"/>
                </a:solidFill>
                <a:highlight>
                  <a:schemeClr val="lt1"/>
                </a:highlight>
                <a:latin typeface="DM Sans"/>
                <a:ea typeface="DM Sans"/>
                <a:cs typeface="DM Sans"/>
                <a:sym typeface="DM Sans"/>
              </a:rPr>
              <a:t>Los </a:t>
            </a:r>
            <a:r>
              <a:rPr lang="es" sz="1350">
                <a:solidFill>
                  <a:schemeClr val="dk1"/>
                </a:solidFill>
                <a:highlight>
                  <a:srgbClr val="EAFF6A"/>
                </a:highlight>
                <a:latin typeface="DM Sans"/>
                <a:ea typeface="DM Sans"/>
                <a:cs typeface="DM Sans"/>
                <a:sym typeface="DM Sans"/>
              </a:rPr>
              <a:t>siguientes datos</a:t>
            </a:r>
            <a:r>
              <a:rPr lang="es" sz="1350">
                <a:solidFill>
                  <a:schemeClr val="dk1"/>
                </a:solidFill>
                <a:highlight>
                  <a:schemeClr val="lt1"/>
                </a:highlight>
                <a:latin typeface="DM Sans"/>
                <a:ea typeface="DM Sans"/>
                <a:cs typeface="DM Sans"/>
                <a:sym typeface="DM Sans"/>
              </a:rPr>
              <a:t> no estarán etiquetados; es decir, </a:t>
            </a:r>
            <a:r>
              <a:rPr b="1" lang="es" sz="1350">
                <a:solidFill>
                  <a:schemeClr val="dk1"/>
                </a:solidFill>
                <a:highlight>
                  <a:schemeClr val="lt1"/>
                </a:highlight>
                <a:latin typeface="DM Sans"/>
                <a:ea typeface="DM Sans"/>
                <a:cs typeface="DM Sans"/>
                <a:sym typeface="DM Sans"/>
              </a:rPr>
              <a:t>no hay una variable</a:t>
            </a:r>
            <a:r>
              <a:rPr lang="es" sz="1350">
                <a:solidFill>
                  <a:schemeClr val="dk1"/>
                </a:solidFill>
                <a:highlight>
                  <a:schemeClr val="lt1"/>
                </a:highlight>
                <a:latin typeface="DM Sans"/>
                <a:ea typeface="DM Sans"/>
                <a:cs typeface="DM Sans"/>
                <a:sym typeface="DM Sans"/>
              </a:rPr>
              <a:t> que nos diga cuáles de estas afirmaciones son fraudulentas o no. En su lugar, debemos utilizar </a:t>
            </a:r>
            <a:r>
              <a:rPr b="1" lang="es" sz="1350">
                <a:solidFill>
                  <a:schemeClr val="dk1"/>
                </a:solidFill>
                <a:highlight>
                  <a:schemeClr val="lt1"/>
                </a:highlight>
                <a:latin typeface="DM Sans"/>
                <a:ea typeface="DM Sans"/>
                <a:cs typeface="DM Sans"/>
                <a:sym typeface="DM Sans"/>
              </a:rPr>
              <a:t>modelos de agrupamiento</a:t>
            </a:r>
            <a:r>
              <a:rPr lang="es" sz="1350">
                <a:solidFill>
                  <a:schemeClr val="dk1"/>
                </a:solidFill>
                <a:highlight>
                  <a:schemeClr val="lt1"/>
                </a:highlight>
                <a:latin typeface="DM Sans"/>
                <a:ea typeface="DM Sans"/>
                <a:cs typeface="DM Sans"/>
                <a:sym typeface="DM Sans"/>
              </a:rPr>
              <a:t> para abordar este </a:t>
            </a:r>
            <a:r>
              <a:rPr b="1" lang="es" sz="1350">
                <a:solidFill>
                  <a:schemeClr val="dk1"/>
                </a:solidFill>
                <a:highlight>
                  <a:schemeClr val="lt1"/>
                </a:highlight>
                <a:latin typeface="DM Sans"/>
                <a:ea typeface="DM Sans"/>
                <a:cs typeface="DM Sans"/>
                <a:sym typeface="DM Sans"/>
              </a:rPr>
              <a:t>problema de aprendizaje no supervisado.</a:t>
            </a:r>
            <a:endParaRPr b="1" sz="1350">
              <a:latin typeface="DM Sans"/>
              <a:ea typeface="DM Sans"/>
              <a:cs typeface="DM Sans"/>
              <a:sym typeface="DM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pic>
        <p:nvPicPr>
          <p:cNvPr id="526" name="Google Shape;526;p79"/>
          <p:cNvPicPr preferRelativeResize="0"/>
          <p:nvPr/>
        </p:nvPicPr>
        <p:blipFill>
          <a:blip r:embed="rId3">
            <a:alphaModFix/>
          </a:blip>
          <a:stretch>
            <a:fillRect/>
          </a:stretch>
        </p:blipFill>
        <p:spPr>
          <a:xfrm>
            <a:off x="2838563" y="2620438"/>
            <a:ext cx="5591175" cy="2200275"/>
          </a:xfrm>
          <a:prstGeom prst="rect">
            <a:avLst/>
          </a:prstGeom>
          <a:noFill/>
          <a:ln>
            <a:noFill/>
          </a:ln>
        </p:spPr>
      </p:pic>
      <p:pic>
        <p:nvPicPr>
          <p:cNvPr id="527" name="Google Shape;527;p79"/>
          <p:cNvPicPr preferRelativeResize="0"/>
          <p:nvPr/>
        </p:nvPicPr>
        <p:blipFill>
          <a:blip r:embed="rId4">
            <a:alphaModFix/>
          </a:blip>
          <a:stretch>
            <a:fillRect/>
          </a:stretch>
        </p:blipFill>
        <p:spPr>
          <a:xfrm>
            <a:off x="2838563" y="369913"/>
            <a:ext cx="4593625" cy="2152650"/>
          </a:xfrm>
          <a:prstGeom prst="rect">
            <a:avLst/>
          </a:prstGeom>
          <a:noFill/>
          <a:ln>
            <a:noFill/>
          </a:ln>
        </p:spPr>
      </p:pic>
      <p:sp>
        <p:nvSpPr>
          <p:cNvPr id="528" name="Google Shape;528;p79"/>
          <p:cNvSpPr txBox="1"/>
          <p:nvPr/>
        </p:nvSpPr>
        <p:spPr>
          <a:xfrm>
            <a:off x="543300" y="743700"/>
            <a:ext cx="55041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pic>
        <p:nvPicPr>
          <p:cNvPr id="533" name="Google Shape;533;p80"/>
          <p:cNvPicPr preferRelativeResize="0"/>
          <p:nvPr/>
        </p:nvPicPr>
        <p:blipFill>
          <a:blip r:embed="rId3">
            <a:alphaModFix/>
          </a:blip>
          <a:stretch>
            <a:fillRect/>
          </a:stretch>
        </p:blipFill>
        <p:spPr>
          <a:xfrm>
            <a:off x="1041000" y="2256300"/>
            <a:ext cx="2992027" cy="2218800"/>
          </a:xfrm>
          <a:prstGeom prst="rect">
            <a:avLst/>
          </a:prstGeom>
          <a:noFill/>
          <a:ln>
            <a:noFill/>
          </a:ln>
        </p:spPr>
      </p:pic>
      <p:sp>
        <p:nvSpPr>
          <p:cNvPr id="534" name="Google Shape;534;p80"/>
          <p:cNvSpPr txBox="1"/>
          <p:nvPr/>
        </p:nvSpPr>
        <p:spPr>
          <a:xfrm>
            <a:off x="593750" y="747900"/>
            <a:ext cx="7292700" cy="1508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5</a:t>
            </a:r>
            <a:r>
              <a:rPr b="1" lang="es" sz="4000">
                <a:solidFill>
                  <a:schemeClr val="dk1"/>
                </a:solidFill>
                <a:latin typeface="DM Sans"/>
                <a:ea typeface="DM Sans"/>
                <a:cs typeface="DM Sans"/>
                <a:sym typeface="DM Sans"/>
              </a:rPr>
              <a:t>.  Exploratory Data Analysis (EDA)</a:t>
            </a:r>
            <a:endParaRPr b="1" sz="4000">
              <a:solidFill>
                <a:schemeClr val="dk1"/>
              </a:solidFill>
              <a:latin typeface="DM Sans"/>
              <a:ea typeface="DM Sans"/>
              <a:cs typeface="DM Sans"/>
              <a:sym typeface="DM Sans"/>
            </a:endParaRPr>
          </a:p>
        </p:txBody>
      </p:sp>
      <p:sp>
        <p:nvSpPr>
          <p:cNvPr id="535" name="Google Shape;535;p80"/>
          <p:cNvSpPr txBox="1"/>
          <p:nvPr/>
        </p:nvSpPr>
        <p:spPr>
          <a:xfrm>
            <a:off x="4572000" y="2256300"/>
            <a:ext cx="3796500" cy="182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Parece que hay </a:t>
            </a:r>
            <a:r>
              <a:rPr b="1" lang="es" sz="1350">
                <a:solidFill>
                  <a:schemeClr val="dk1"/>
                </a:solidFill>
                <a:latin typeface="DM Sans"/>
                <a:ea typeface="DM Sans"/>
                <a:cs typeface="DM Sans"/>
                <a:sym typeface="DM Sans"/>
              </a:rPr>
              <a:t>tres</a:t>
            </a:r>
            <a:r>
              <a:rPr lang="es" sz="1350">
                <a:solidFill>
                  <a:schemeClr val="dk1"/>
                </a:solidFill>
                <a:latin typeface="DM Sans"/>
                <a:ea typeface="DM Sans"/>
                <a:cs typeface="DM Sans"/>
                <a:sym typeface="DM Sans"/>
              </a:rPr>
              <a:t> conjuntos de picos para los montos de las reclamaciones.</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Intentemos ver algunos </a:t>
            </a:r>
            <a:r>
              <a:rPr b="1" lang="es" sz="1350">
                <a:solidFill>
                  <a:schemeClr val="dk1"/>
                </a:solidFill>
                <a:latin typeface="DM Sans"/>
                <a:ea typeface="DM Sans"/>
                <a:cs typeface="DM Sans"/>
                <a:sym typeface="DM Sans"/>
              </a:rPr>
              <a:t>diagramas de dispersión en 2D</a:t>
            </a:r>
            <a:r>
              <a:rPr lang="es" sz="1350">
                <a:solidFill>
                  <a:schemeClr val="dk1"/>
                </a:solidFill>
                <a:latin typeface="DM Sans"/>
                <a:ea typeface="DM Sans"/>
                <a:cs typeface="DM Sans"/>
                <a:sym typeface="DM Sans"/>
              </a:rPr>
              <a:t> de claims frente a income e income frente a age para la población de muestra, para obtener más información sobre lo que está sucediendo.</a:t>
            </a:r>
            <a:endParaRPr sz="1350">
              <a:latin typeface="DM Sans"/>
              <a:ea typeface="DM Sans"/>
              <a:cs typeface="DM Sans"/>
              <a:sym typeface="DM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pic>
        <p:nvPicPr>
          <p:cNvPr id="540" name="Google Shape;540;p81"/>
          <p:cNvPicPr preferRelativeResize="0"/>
          <p:nvPr/>
        </p:nvPicPr>
        <p:blipFill>
          <a:blip r:embed="rId3">
            <a:alphaModFix/>
          </a:blip>
          <a:stretch>
            <a:fillRect/>
          </a:stretch>
        </p:blipFill>
        <p:spPr>
          <a:xfrm>
            <a:off x="3591963" y="202515"/>
            <a:ext cx="4877625" cy="1967761"/>
          </a:xfrm>
          <a:prstGeom prst="rect">
            <a:avLst/>
          </a:prstGeom>
          <a:noFill/>
          <a:ln>
            <a:noFill/>
          </a:ln>
        </p:spPr>
      </p:pic>
      <p:sp>
        <p:nvSpPr>
          <p:cNvPr id="541" name="Google Shape;541;p81"/>
          <p:cNvSpPr txBox="1"/>
          <p:nvPr/>
        </p:nvSpPr>
        <p:spPr>
          <a:xfrm>
            <a:off x="543300" y="2772550"/>
            <a:ext cx="3012300" cy="110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sz="1350">
                <a:solidFill>
                  <a:schemeClr val="dk1"/>
                </a:solidFill>
                <a:highlight>
                  <a:srgbClr val="FFFFFF"/>
                </a:highlight>
                <a:latin typeface="DM Sans"/>
                <a:ea typeface="DM Sans"/>
                <a:cs typeface="DM Sans"/>
                <a:sym typeface="DM Sans"/>
              </a:rPr>
              <a:t>También podemos estratificar nuestros </a:t>
            </a:r>
            <a:r>
              <a:rPr b="1" lang="es" sz="1350">
                <a:solidFill>
                  <a:schemeClr val="dk1"/>
                </a:solidFill>
                <a:highlight>
                  <a:srgbClr val="FFFFFF"/>
                </a:highlight>
                <a:latin typeface="DM Sans"/>
                <a:ea typeface="DM Sans"/>
                <a:cs typeface="DM Sans"/>
                <a:sym typeface="DM Sans"/>
              </a:rPr>
              <a:t>datos por género </a:t>
            </a:r>
            <a:r>
              <a:rPr lang="es" sz="1350">
                <a:solidFill>
                  <a:schemeClr val="dk1"/>
                </a:solidFill>
                <a:highlight>
                  <a:srgbClr val="FFFFFF"/>
                </a:highlight>
                <a:latin typeface="DM Sans"/>
                <a:ea typeface="DM Sans"/>
                <a:cs typeface="DM Sans"/>
                <a:sym typeface="DM Sans"/>
              </a:rPr>
              <a:t>antes de realizar las visualizaciones anteriores:</a:t>
            </a:r>
            <a:endParaRPr sz="1350">
              <a:latin typeface="DM Sans"/>
              <a:ea typeface="DM Sans"/>
              <a:cs typeface="DM Sans"/>
              <a:sym typeface="DM Sans"/>
            </a:endParaRPr>
          </a:p>
        </p:txBody>
      </p:sp>
      <p:pic>
        <p:nvPicPr>
          <p:cNvPr id="542" name="Google Shape;542;p81"/>
          <p:cNvPicPr preferRelativeResize="0"/>
          <p:nvPr/>
        </p:nvPicPr>
        <p:blipFill>
          <a:blip r:embed="rId4">
            <a:alphaModFix/>
          </a:blip>
          <a:stretch>
            <a:fillRect/>
          </a:stretch>
        </p:blipFill>
        <p:spPr>
          <a:xfrm>
            <a:off x="3591975" y="2486013"/>
            <a:ext cx="4969475" cy="2033075"/>
          </a:xfrm>
          <a:prstGeom prst="rect">
            <a:avLst/>
          </a:prstGeom>
          <a:noFill/>
          <a:ln>
            <a:noFill/>
          </a:ln>
        </p:spPr>
      </p:pic>
      <p:sp>
        <p:nvSpPr>
          <p:cNvPr id="543" name="Google Shape;543;p81"/>
          <p:cNvSpPr txBox="1"/>
          <p:nvPr/>
        </p:nvSpPr>
        <p:spPr>
          <a:xfrm>
            <a:off x="543300" y="743700"/>
            <a:ext cx="55041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82"/>
          <p:cNvSpPr txBox="1"/>
          <p:nvPr/>
        </p:nvSpPr>
        <p:spPr>
          <a:xfrm>
            <a:off x="3942875" y="1062000"/>
            <a:ext cx="4937100" cy="326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0"/>
              </a:spcBef>
              <a:spcAft>
                <a:spcPts val="0"/>
              </a:spcAft>
              <a:buClr>
                <a:srgbClr val="F198D8"/>
              </a:buClr>
              <a:buSzPts val="1350"/>
              <a:buFont typeface="DM Sans"/>
              <a:buAutoNum type="arabicPeriod"/>
            </a:pPr>
            <a:r>
              <a:rPr lang="es" sz="1350">
                <a:solidFill>
                  <a:schemeClr val="dk1"/>
                </a:solidFill>
                <a:highlight>
                  <a:srgbClr val="FFFFFF"/>
                </a:highlight>
                <a:latin typeface="DM Sans"/>
                <a:ea typeface="DM Sans"/>
                <a:cs typeface="DM Sans"/>
                <a:sym typeface="DM Sans"/>
              </a:rPr>
              <a:t>Grupo gigante de reclamos alrededor del </a:t>
            </a:r>
            <a:r>
              <a:rPr b="1" lang="es" sz="1350">
                <a:solidFill>
                  <a:schemeClr val="dk1"/>
                </a:solidFill>
                <a:highlight>
                  <a:srgbClr val="FFFFFF"/>
                </a:highlight>
                <a:latin typeface="DM Sans"/>
                <a:ea typeface="DM Sans"/>
                <a:cs typeface="DM Sans"/>
                <a:sym typeface="DM Sans"/>
              </a:rPr>
              <a:t>rango de ingresos de $30,000-$40,000</a:t>
            </a:r>
            <a:r>
              <a:rPr lang="es" sz="1350">
                <a:solidFill>
                  <a:schemeClr val="dk1"/>
                </a:solidFill>
                <a:highlight>
                  <a:srgbClr val="FFFFFF"/>
                </a:highlight>
                <a:latin typeface="DM Sans"/>
                <a:ea typeface="DM Sans"/>
                <a:cs typeface="DM Sans"/>
                <a:sym typeface="DM Sans"/>
              </a:rPr>
              <a:t> (Valores típicos de ingreso)</a:t>
            </a:r>
            <a:endParaRPr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0"/>
              </a:spcBef>
              <a:spcAft>
                <a:spcPts val="0"/>
              </a:spcAft>
              <a:buClr>
                <a:srgbClr val="F198D8"/>
              </a:buClr>
              <a:buSzPts val="1350"/>
              <a:buFont typeface="DM Sans"/>
              <a:buAutoNum type="arabicPeriod"/>
            </a:pPr>
            <a:r>
              <a:rPr lang="es" sz="1350">
                <a:solidFill>
                  <a:schemeClr val="dk1"/>
                </a:solidFill>
                <a:highlight>
                  <a:srgbClr val="FFFFFF"/>
                </a:highlight>
                <a:latin typeface="DM Sans"/>
                <a:ea typeface="DM Sans"/>
                <a:cs typeface="DM Sans"/>
                <a:sym typeface="DM Sans"/>
              </a:rPr>
              <a:t>Una franja de reclamaciones entre $50.000- $100,000 que valen $5.000 aproximadamente. No está claro exactamente qué son, pero podrían ser cosas cotidianas con las que las personas más pudientes pueden lidiar (por ejemplo, reclamos por accidentes automovilísticos). </a:t>
            </a:r>
            <a:endParaRPr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0"/>
              </a:spcBef>
              <a:spcAft>
                <a:spcPts val="0"/>
              </a:spcAft>
              <a:buClr>
                <a:srgbClr val="F198D8"/>
              </a:buClr>
              <a:buSzPts val="1350"/>
              <a:buFont typeface="DM Sans"/>
              <a:buAutoNum type="arabicPeriod"/>
            </a:pPr>
            <a:r>
              <a:rPr lang="es" sz="1350">
                <a:solidFill>
                  <a:schemeClr val="dk1"/>
                </a:solidFill>
                <a:highlight>
                  <a:schemeClr val="lt1"/>
                </a:highlight>
                <a:latin typeface="DM Sans"/>
                <a:ea typeface="DM Sans"/>
                <a:cs typeface="DM Sans"/>
                <a:sym typeface="DM Sans"/>
              </a:rPr>
              <a:t>Franja de reclamos por al menos $20,000 entre las personas que ganan solo $ 10,000, lo cual es </a:t>
            </a:r>
            <a:r>
              <a:rPr b="1" lang="es" sz="1350">
                <a:solidFill>
                  <a:schemeClr val="dk1"/>
                </a:solidFill>
                <a:highlight>
                  <a:schemeClr val="lt1"/>
                </a:highlight>
                <a:latin typeface="DM Sans"/>
                <a:ea typeface="DM Sans"/>
                <a:cs typeface="DM Sans"/>
                <a:sym typeface="DM Sans"/>
              </a:rPr>
              <a:t>inusual</a:t>
            </a:r>
            <a:r>
              <a:rPr lang="es" sz="1350">
                <a:solidFill>
                  <a:schemeClr val="dk1"/>
                </a:solidFill>
                <a:highlight>
                  <a:schemeClr val="lt1"/>
                </a:highlight>
                <a:latin typeface="DM Sans"/>
                <a:ea typeface="DM Sans"/>
                <a:cs typeface="DM Sans"/>
                <a:sym typeface="DM Sans"/>
              </a:rPr>
              <a:t> y bien puede consistir en reclamos fraudulentos.</a:t>
            </a:r>
            <a:endParaRPr sz="1350">
              <a:solidFill>
                <a:schemeClr val="dk1"/>
              </a:solidFill>
              <a:highlight>
                <a:srgbClr val="FFFFFF"/>
              </a:highlight>
              <a:latin typeface="DM Sans"/>
              <a:ea typeface="DM Sans"/>
              <a:cs typeface="DM Sans"/>
              <a:sym typeface="DM Sans"/>
            </a:endParaRPr>
          </a:p>
        </p:txBody>
      </p:sp>
      <p:sp>
        <p:nvSpPr>
          <p:cNvPr id="549" name="Google Shape;549;p82"/>
          <p:cNvSpPr txBox="1"/>
          <p:nvPr/>
        </p:nvSpPr>
        <p:spPr>
          <a:xfrm>
            <a:off x="569600" y="1396525"/>
            <a:ext cx="3510900" cy="110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sz="1350">
                <a:solidFill>
                  <a:schemeClr val="dk1"/>
                </a:solidFill>
                <a:highlight>
                  <a:schemeClr val="lt1"/>
                </a:highlight>
                <a:latin typeface="DM Sans"/>
                <a:ea typeface="DM Sans"/>
                <a:cs typeface="DM Sans"/>
                <a:sym typeface="DM Sans"/>
              </a:rPr>
              <a:t>No parece haber grandes diferencias en las distribuciones basadas en el género; sin embargo, las gráficas muestran algunos grupos claros. </a:t>
            </a:r>
            <a:endParaRPr/>
          </a:p>
        </p:txBody>
      </p:sp>
      <p:sp>
        <p:nvSpPr>
          <p:cNvPr id="550" name="Google Shape;550;p82"/>
          <p:cNvSpPr txBox="1"/>
          <p:nvPr/>
        </p:nvSpPr>
        <p:spPr>
          <a:xfrm>
            <a:off x="569600" y="743725"/>
            <a:ext cx="55041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pic>
        <p:nvPicPr>
          <p:cNvPr id="555" name="Google Shape;555;p83"/>
          <p:cNvPicPr preferRelativeResize="0"/>
          <p:nvPr/>
        </p:nvPicPr>
        <p:blipFill>
          <a:blip r:embed="rId3">
            <a:alphaModFix/>
          </a:blip>
          <a:stretch>
            <a:fillRect/>
          </a:stretch>
        </p:blipFill>
        <p:spPr>
          <a:xfrm>
            <a:off x="871950" y="2691525"/>
            <a:ext cx="2096700" cy="801775"/>
          </a:xfrm>
          <a:prstGeom prst="rect">
            <a:avLst/>
          </a:prstGeom>
          <a:noFill/>
          <a:ln>
            <a:noFill/>
          </a:ln>
        </p:spPr>
      </p:pic>
      <p:pic>
        <p:nvPicPr>
          <p:cNvPr id="556" name="Google Shape;556;p83"/>
          <p:cNvPicPr preferRelativeResize="0"/>
          <p:nvPr/>
        </p:nvPicPr>
        <p:blipFill>
          <a:blip r:embed="rId4">
            <a:alphaModFix/>
          </a:blip>
          <a:stretch>
            <a:fillRect/>
          </a:stretch>
        </p:blipFill>
        <p:spPr>
          <a:xfrm>
            <a:off x="3386866" y="2571738"/>
            <a:ext cx="5219634" cy="1275025"/>
          </a:xfrm>
          <a:prstGeom prst="rect">
            <a:avLst/>
          </a:prstGeom>
          <a:noFill/>
          <a:ln>
            <a:noFill/>
          </a:ln>
        </p:spPr>
      </p:pic>
      <p:sp>
        <p:nvSpPr>
          <p:cNvPr id="557" name="Google Shape;557;p83"/>
          <p:cNvSpPr txBox="1"/>
          <p:nvPr/>
        </p:nvSpPr>
        <p:spPr>
          <a:xfrm>
            <a:off x="622638" y="586750"/>
            <a:ext cx="7502700" cy="1508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6.  Data Engineering (Min Max Scaling)</a:t>
            </a:r>
            <a:endParaRPr b="1" sz="4000">
              <a:solidFill>
                <a:schemeClr val="dk1"/>
              </a:solidFill>
              <a:latin typeface="DM Sans"/>
              <a:ea typeface="DM Sans"/>
              <a:cs typeface="DM Sans"/>
              <a:sym typeface="DM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pic>
        <p:nvPicPr>
          <p:cNvPr id="562" name="Google Shape;562;p84"/>
          <p:cNvPicPr preferRelativeResize="0"/>
          <p:nvPr/>
        </p:nvPicPr>
        <p:blipFill>
          <a:blip r:embed="rId3">
            <a:alphaModFix/>
          </a:blip>
          <a:stretch>
            <a:fillRect/>
          </a:stretch>
        </p:blipFill>
        <p:spPr>
          <a:xfrm>
            <a:off x="4572000" y="2194250"/>
            <a:ext cx="3056273" cy="2603999"/>
          </a:xfrm>
          <a:prstGeom prst="rect">
            <a:avLst/>
          </a:prstGeom>
          <a:noFill/>
          <a:ln>
            <a:noFill/>
          </a:ln>
        </p:spPr>
      </p:pic>
      <p:pic>
        <p:nvPicPr>
          <p:cNvPr id="563" name="Google Shape;563;p84"/>
          <p:cNvPicPr preferRelativeResize="0"/>
          <p:nvPr/>
        </p:nvPicPr>
        <p:blipFill>
          <a:blip r:embed="rId4">
            <a:alphaModFix/>
          </a:blip>
          <a:stretch>
            <a:fillRect/>
          </a:stretch>
        </p:blipFill>
        <p:spPr>
          <a:xfrm>
            <a:off x="1521050" y="2095138"/>
            <a:ext cx="2495239" cy="2802225"/>
          </a:xfrm>
          <a:prstGeom prst="rect">
            <a:avLst/>
          </a:prstGeom>
          <a:noFill/>
          <a:ln>
            <a:noFill/>
          </a:ln>
        </p:spPr>
      </p:pic>
      <p:sp>
        <p:nvSpPr>
          <p:cNvPr id="564" name="Google Shape;564;p84"/>
          <p:cNvSpPr txBox="1"/>
          <p:nvPr/>
        </p:nvSpPr>
        <p:spPr>
          <a:xfrm>
            <a:off x="622638" y="586750"/>
            <a:ext cx="7502700" cy="1508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6</a:t>
            </a:r>
            <a:r>
              <a:rPr b="1" lang="es" sz="4000">
                <a:solidFill>
                  <a:schemeClr val="dk1"/>
                </a:solidFill>
                <a:latin typeface="DM Sans"/>
                <a:ea typeface="DM Sans"/>
                <a:cs typeface="DM Sans"/>
                <a:sym typeface="DM Sans"/>
              </a:rPr>
              <a:t>.  Data Engineering (Min Max Scaling)</a:t>
            </a:r>
            <a:endParaRPr b="1" sz="4000">
              <a:solidFill>
                <a:schemeClr val="dk1"/>
              </a:solidFill>
              <a:latin typeface="DM Sans"/>
              <a:ea typeface="DM Sans"/>
              <a:cs typeface="DM Sans"/>
              <a:sym typeface="DM Sans"/>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pic>
        <p:nvPicPr>
          <p:cNvPr id="569" name="Google Shape;569;p85"/>
          <p:cNvPicPr preferRelativeResize="0"/>
          <p:nvPr/>
        </p:nvPicPr>
        <p:blipFill>
          <a:blip r:embed="rId3">
            <a:alphaModFix/>
          </a:blip>
          <a:stretch>
            <a:fillRect/>
          </a:stretch>
        </p:blipFill>
        <p:spPr>
          <a:xfrm>
            <a:off x="5118500" y="1026051"/>
            <a:ext cx="3263150" cy="3288100"/>
          </a:xfrm>
          <a:prstGeom prst="rect">
            <a:avLst/>
          </a:prstGeom>
          <a:noFill/>
          <a:ln>
            <a:noFill/>
          </a:ln>
        </p:spPr>
      </p:pic>
      <p:sp>
        <p:nvSpPr>
          <p:cNvPr id="570" name="Google Shape;570;p85"/>
          <p:cNvSpPr txBox="1"/>
          <p:nvPr/>
        </p:nvSpPr>
        <p:spPr>
          <a:xfrm>
            <a:off x="798950" y="1683125"/>
            <a:ext cx="3881400" cy="2065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sz="1350">
                <a:solidFill>
                  <a:schemeClr val="dk1"/>
                </a:solidFill>
                <a:highlight>
                  <a:srgbClr val="FFFFFF"/>
                </a:highlight>
                <a:latin typeface="DM Sans"/>
                <a:ea typeface="DM Sans"/>
                <a:cs typeface="DM Sans"/>
                <a:sym typeface="DM Sans"/>
              </a:rPr>
              <a:t>El método usado transforma los datos de tal manera que la magnitud de todas las características sea aproximadamente similar. Sin embargo, </a:t>
            </a:r>
            <a:r>
              <a:rPr b="1" lang="es" sz="1350">
                <a:solidFill>
                  <a:schemeClr val="dk1"/>
                </a:solidFill>
                <a:highlight>
                  <a:srgbClr val="FFFFFF"/>
                </a:highlight>
                <a:latin typeface="DM Sans"/>
                <a:ea typeface="DM Sans"/>
                <a:cs typeface="DM Sans"/>
                <a:sym typeface="DM Sans"/>
              </a:rPr>
              <a:t>puede haber un método de escalado diferente que permita que el clustering de k-means funcione mejor</a:t>
            </a:r>
            <a:r>
              <a:rPr lang="es" sz="1350">
                <a:solidFill>
                  <a:schemeClr val="dk1"/>
                </a:solidFill>
                <a:highlight>
                  <a:srgbClr val="FFFFFF"/>
                </a:highlight>
                <a:latin typeface="DM Sans"/>
                <a:ea typeface="DM Sans"/>
                <a:cs typeface="DM Sans"/>
                <a:sym typeface="DM Sans"/>
              </a:rPr>
              <a:t>. La mejor elección de método de escala depende de los datos específicos proporcionados.</a:t>
            </a:r>
            <a:endParaRPr sz="1350">
              <a:latin typeface="DM Sans"/>
              <a:ea typeface="DM Sans"/>
              <a:cs typeface="DM Sans"/>
              <a:sym typeface="DM Sans"/>
            </a:endParaRPr>
          </a:p>
        </p:txBody>
      </p:sp>
      <p:sp>
        <p:nvSpPr>
          <p:cNvPr id="571" name="Google Shape;571;p85"/>
          <p:cNvSpPr txBox="1"/>
          <p:nvPr/>
        </p:nvSpPr>
        <p:spPr>
          <a:xfrm>
            <a:off x="569600" y="743725"/>
            <a:ext cx="55041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pic>
        <p:nvPicPr>
          <p:cNvPr id="576" name="Google Shape;576;p86"/>
          <p:cNvPicPr preferRelativeResize="0"/>
          <p:nvPr/>
        </p:nvPicPr>
        <p:blipFill>
          <a:blip r:embed="rId3">
            <a:alphaModFix/>
          </a:blip>
          <a:stretch>
            <a:fillRect/>
          </a:stretch>
        </p:blipFill>
        <p:spPr>
          <a:xfrm>
            <a:off x="2566025" y="1780838"/>
            <a:ext cx="4755851" cy="2033075"/>
          </a:xfrm>
          <a:prstGeom prst="rect">
            <a:avLst/>
          </a:prstGeom>
          <a:noFill/>
          <a:ln>
            <a:noFill/>
          </a:ln>
        </p:spPr>
      </p:pic>
      <p:sp>
        <p:nvSpPr>
          <p:cNvPr id="577" name="Google Shape;577;p86"/>
          <p:cNvSpPr txBox="1"/>
          <p:nvPr/>
        </p:nvSpPr>
        <p:spPr>
          <a:xfrm>
            <a:off x="569600" y="743725"/>
            <a:ext cx="55041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87"/>
          <p:cNvSpPr txBox="1"/>
          <p:nvPr>
            <p:ph idx="4294967295" type="body"/>
          </p:nvPr>
        </p:nvSpPr>
        <p:spPr>
          <a:xfrm>
            <a:off x="894700" y="2230575"/>
            <a:ext cx="3589200" cy="3735300"/>
          </a:xfrm>
          <a:prstGeom prst="rect">
            <a:avLst/>
          </a:prstGeom>
          <a:solidFill>
            <a:schemeClr val="lt1"/>
          </a:solidFill>
        </p:spPr>
        <p:txBody>
          <a:bodyPr anchorCtr="0" anchor="t" bIns="91425" lIns="91425" spcFirstLastPara="1" rIns="91425" wrap="square" tIns="91425">
            <a:normAutofit/>
          </a:bodyPr>
          <a:lstStyle/>
          <a:p>
            <a:pPr indent="0" lvl="0" marL="101600" marR="114300" rtl="0" algn="l">
              <a:lnSpc>
                <a:spcPct val="115000"/>
              </a:lnSpc>
              <a:spcBef>
                <a:spcPts val="1100"/>
              </a:spcBef>
              <a:spcAft>
                <a:spcPts val="0"/>
              </a:spcAft>
              <a:buNone/>
            </a:pPr>
            <a:r>
              <a:rPr lang="es" sz="1350">
                <a:solidFill>
                  <a:schemeClr val="dk1"/>
                </a:solidFill>
                <a:latin typeface="DM Sans"/>
                <a:ea typeface="DM Sans"/>
                <a:cs typeface="DM Sans"/>
                <a:sym typeface="DM Sans"/>
              </a:rPr>
              <a:t>Este algoritmo separa el conjunto de datos dado en k grupos que minimizan la suma de los cuadrados de distancias entre cada par de puntos en el grupo. </a:t>
            </a:r>
            <a:endParaRPr sz="1350">
              <a:solidFill>
                <a:schemeClr val="dk1"/>
              </a:solidFill>
              <a:latin typeface="DM Sans"/>
              <a:ea typeface="DM Sans"/>
              <a:cs typeface="DM Sans"/>
              <a:sym typeface="DM Sans"/>
            </a:endParaRPr>
          </a:p>
          <a:p>
            <a:pPr indent="0" lvl="0" marL="101600" marR="114300" rtl="0" algn="l">
              <a:lnSpc>
                <a:spcPct val="115000"/>
              </a:lnSpc>
              <a:spcBef>
                <a:spcPts val="1200"/>
              </a:spcBef>
              <a:spcAft>
                <a:spcPts val="0"/>
              </a:spcAft>
              <a:buClr>
                <a:schemeClr val="dk1"/>
              </a:buClr>
              <a:buSzPts val="1100"/>
              <a:buFont typeface="Arial"/>
              <a:buNone/>
            </a:pPr>
            <a:r>
              <a:rPr lang="es" sz="1350">
                <a:solidFill>
                  <a:schemeClr val="dk1"/>
                </a:solidFill>
                <a:latin typeface="DM Sans"/>
                <a:ea typeface="DM Sans"/>
                <a:cs typeface="DM Sans"/>
                <a:sym typeface="DM Sans"/>
              </a:rPr>
              <a:t>El científico de datos debe </a:t>
            </a:r>
            <a:r>
              <a:rPr b="1" lang="es" sz="1350">
                <a:solidFill>
                  <a:schemeClr val="dk1"/>
                </a:solidFill>
                <a:latin typeface="DM Sans"/>
                <a:ea typeface="DM Sans"/>
                <a:cs typeface="DM Sans"/>
                <a:sym typeface="DM Sans"/>
              </a:rPr>
              <a:t>preseleccionar el valor de k</a:t>
            </a:r>
            <a:r>
              <a:rPr lang="es" sz="1350">
                <a:solidFill>
                  <a:schemeClr val="dk1"/>
                </a:solidFill>
                <a:latin typeface="DM Sans"/>
                <a:ea typeface="DM Sans"/>
                <a:cs typeface="DM Sans"/>
                <a:sym typeface="DM Sans"/>
              </a:rPr>
              <a:t>, que puede requerir un análisis previo para determinarlo.</a:t>
            </a:r>
            <a:endParaRPr sz="1350">
              <a:solidFill>
                <a:schemeClr val="dk1"/>
              </a:solidFill>
              <a:latin typeface="DM Sans"/>
              <a:ea typeface="DM Sans"/>
              <a:cs typeface="DM Sans"/>
              <a:sym typeface="DM Sans"/>
            </a:endParaRPr>
          </a:p>
          <a:p>
            <a:pPr indent="0" lvl="0" marL="0" rtl="0" algn="l">
              <a:spcBef>
                <a:spcPts val="1200"/>
              </a:spcBef>
              <a:spcAft>
                <a:spcPts val="1200"/>
              </a:spcAft>
              <a:buNone/>
            </a:pPr>
            <a:r>
              <a:t/>
            </a:r>
            <a:endParaRPr sz="1350">
              <a:latin typeface="DM Sans"/>
              <a:ea typeface="DM Sans"/>
              <a:cs typeface="DM Sans"/>
              <a:sym typeface="DM Sans"/>
            </a:endParaRPr>
          </a:p>
        </p:txBody>
      </p:sp>
      <p:pic>
        <p:nvPicPr>
          <p:cNvPr id="583" name="Google Shape;583;p87"/>
          <p:cNvPicPr preferRelativeResize="0"/>
          <p:nvPr/>
        </p:nvPicPr>
        <p:blipFill rotWithShape="1">
          <a:blip r:embed="rId3">
            <a:alphaModFix/>
          </a:blip>
          <a:srcRect b="0" l="0" r="5891" t="0"/>
          <a:stretch/>
        </p:blipFill>
        <p:spPr>
          <a:xfrm>
            <a:off x="4572000" y="1932500"/>
            <a:ext cx="3206351" cy="2911175"/>
          </a:xfrm>
          <a:prstGeom prst="rect">
            <a:avLst/>
          </a:prstGeom>
          <a:noFill/>
          <a:ln>
            <a:noFill/>
          </a:ln>
        </p:spPr>
      </p:pic>
      <p:sp>
        <p:nvSpPr>
          <p:cNvPr id="584" name="Google Shape;584;p87"/>
          <p:cNvSpPr txBox="1"/>
          <p:nvPr/>
        </p:nvSpPr>
        <p:spPr>
          <a:xfrm>
            <a:off x="766850" y="669550"/>
            <a:ext cx="7404900" cy="1508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7</a:t>
            </a:r>
            <a:r>
              <a:rPr b="1" lang="es" sz="4000">
                <a:solidFill>
                  <a:schemeClr val="dk1"/>
                </a:solidFill>
                <a:latin typeface="DM Sans"/>
                <a:ea typeface="DM Sans"/>
                <a:cs typeface="DM Sans"/>
                <a:sym typeface="DM Sans"/>
              </a:rPr>
              <a:t>.  Selección del algoritmo apropiado (k-means)</a:t>
            </a:r>
            <a:endParaRPr b="1" sz="4000">
              <a:solidFill>
                <a:schemeClr val="dk1"/>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2" name="Shape 122"/>
        <p:cNvGrpSpPr/>
        <p:nvPr/>
      </p:nvGrpSpPr>
      <p:grpSpPr>
        <a:xfrm>
          <a:off x="0" y="0"/>
          <a:ext cx="0" cy="0"/>
          <a:chOff x="0" y="0"/>
          <a:chExt cx="0" cy="0"/>
        </a:xfrm>
      </p:grpSpPr>
      <p:sp>
        <p:nvSpPr>
          <p:cNvPr id="123" name="Google Shape;123;p34"/>
          <p:cNvSpPr/>
          <p:nvPr/>
        </p:nvSpPr>
        <p:spPr>
          <a:xfrm>
            <a:off x="1370850" y="2189059"/>
            <a:ext cx="1654800" cy="7746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FFFFFF"/>
                </a:solidFill>
                <a:latin typeface="DM Sans"/>
                <a:ea typeface="DM Sans"/>
                <a:cs typeface="DM Sans"/>
                <a:sym typeface="DM Sans"/>
              </a:rPr>
              <a:t>Casos de Éxito con Modelos Analíticos</a:t>
            </a:r>
            <a:endParaRPr sz="1200">
              <a:solidFill>
                <a:srgbClr val="FFFFFF"/>
              </a:solidFill>
              <a:latin typeface="DM Sans"/>
              <a:ea typeface="DM Sans"/>
              <a:cs typeface="DM Sans"/>
              <a:sym typeface="DM Sans"/>
            </a:endParaRPr>
          </a:p>
        </p:txBody>
      </p:sp>
      <p:cxnSp>
        <p:nvCxnSpPr>
          <p:cNvPr id="124" name="Google Shape;124;p34"/>
          <p:cNvCxnSpPr>
            <a:stCxn id="123" idx="3"/>
            <a:endCxn id="125" idx="1"/>
          </p:cNvCxnSpPr>
          <p:nvPr/>
        </p:nvCxnSpPr>
        <p:spPr>
          <a:xfrm flipH="1" rot="10800000">
            <a:off x="3025650" y="2574559"/>
            <a:ext cx="598800" cy="1800"/>
          </a:xfrm>
          <a:prstGeom prst="bentConnector3">
            <a:avLst>
              <a:gd fmla="val 50000" name="adj1"/>
            </a:avLst>
          </a:prstGeom>
          <a:noFill/>
          <a:ln cap="flat" cmpd="sng" w="9525">
            <a:solidFill>
              <a:srgbClr val="CCCCCC"/>
            </a:solidFill>
            <a:prstDash val="solid"/>
            <a:round/>
            <a:headEnd len="med" w="med" type="none"/>
            <a:tailEnd len="med" w="med" type="oval"/>
          </a:ln>
        </p:spPr>
      </p:cxnSp>
      <p:sp>
        <p:nvSpPr>
          <p:cNvPr id="126" name="Google Shape;126;p34"/>
          <p:cNvSpPr/>
          <p:nvPr/>
        </p:nvSpPr>
        <p:spPr>
          <a:xfrm>
            <a:off x="4110606" y="978025"/>
            <a:ext cx="1357800" cy="4011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Mazda</a:t>
            </a:r>
            <a:endParaRPr sz="1200">
              <a:solidFill>
                <a:srgbClr val="222222"/>
              </a:solidFill>
              <a:latin typeface="DM Sans"/>
              <a:ea typeface="DM Sans"/>
              <a:cs typeface="DM Sans"/>
              <a:sym typeface="DM Sans"/>
            </a:endParaRPr>
          </a:p>
        </p:txBody>
      </p:sp>
      <p:sp>
        <p:nvSpPr>
          <p:cNvPr id="127" name="Google Shape;127;p34"/>
          <p:cNvSpPr/>
          <p:nvPr/>
        </p:nvSpPr>
        <p:spPr>
          <a:xfrm>
            <a:off x="4110606" y="1886441"/>
            <a:ext cx="1357800" cy="4011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San Cristóbal </a:t>
            </a:r>
            <a:endParaRPr sz="1200">
              <a:solidFill>
                <a:srgbClr val="222222"/>
              </a:solidFill>
              <a:latin typeface="DM Sans"/>
              <a:ea typeface="DM Sans"/>
              <a:cs typeface="DM Sans"/>
              <a:sym typeface="DM Sans"/>
            </a:endParaRPr>
          </a:p>
        </p:txBody>
      </p:sp>
      <p:cxnSp>
        <p:nvCxnSpPr>
          <p:cNvPr id="128" name="Google Shape;128;p34"/>
          <p:cNvCxnSpPr>
            <a:endCxn id="127" idx="1"/>
          </p:cNvCxnSpPr>
          <p:nvPr/>
        </p:nvCxnSpPr>
        <p:spPr>
          <a:xfrm flipH="1" rot="10800000">
            <a:off x="3028506" y="2086991"/>
            <a:ext cx="1082100" cy="487500"/>
          </a:xfrm>
          <a:prstGeom prst="bentConnector3">
            <a:avLst>
              <a:gd fmla="val 50000" name="adj1"/>
            </a:avLst>
          </a:prstGeom>
          <a:noFill/>
          <a:ln cap="flat" cmpd="sng" w="9525">
            <a:solidFill>
              <a:srgbClr val="393B43"/>
            </a:solidFill>
            <a:prstDash val="solid"/>
            <a:round/>
            <a:headEnd len="sm" w="sm" type="none"/>
            <a:tailEnd len="sm" w="sm" type="oval"/>
          </a:ln>
        </p:spPr>
      </p:cxnSp>
      <p:sp>
        <p:nvSpPr>
          <p:cNvPr id="129" name="Google Shape;129;p34"/>
          <p:cNvSpPr/>
          <p:nvPr/>
        </p:nvSpPr>
        <p:spPr>
          <a:xfrm>
            <a:off x="4113556" y="2691625"/>
            <a:ext cx="1357800" cy="4011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Starbucks</a:t>
            </a:r>
            <a:endParaRPr sz="1200">
              <a:solidFill>
                <a:srgbClr val="222222"/>
              </a:solidFill>
              <a:latin typeface="DM Sans"/>
              <a:ea typeface="DM Sans"/>
              <a:cs typeface="DM Sans"/>
              <a:sym typeface="DM Sans"/>
            </a:endParaRPr>
          </a:p>
        </p:txBody>
      </p:sp>
      <p:cxnSp>
        <p:nvCxnSpPr>
          <p:cNvPr id="130" name="Google Shape;130;p34"/>
          <p:cNvCxnSpPr>
            <a:endCxn id="129" idx="1"/>
          </p:cNvCxnSpPr>
          <p:nvPr/>
        </p:nvCxnSpPr>
        <p:spPr>
          <a:xfrm>
            <a:off x="3028456" y="2574775"/>
            <a:ext cx="1085100" cy="317400"/>
          </a:xfrm>
          <a:prstGeom prst="bentConnector3">
            <a:avLst>
              <a:gd fmla="val 50000" name="adj1"/>
            </a:avLst>
          </a:prstGeom>
          <a:noFill/>
          <a:ln cap="flat" cmpd="sng" w="9525">
            <a:solidFill>
              <a:srgbClr val="393B43"/>
            </a:solidFill>
            <a:prstDash val="solid"/>
            <a:round/>
            <a:headEnd len="sm" w="sm" type="none"/>
            <a:tailEnd len="sm" w="sm" type="oval"/>
          </a:ln>
        </p:spPr>
      </p:cxnSp>
      <p:sp>
        <p:nvSpPr>
          <p:cNvPr id="131" name="Google Shape;131;p34"/>
          <p:cNvSpPr/>
          <p:nvPr/>
        </p:nvSpPr>
        <p:spPr>
          <a:xfrm>
            <a:off x="6576244" y="2691913"/>
            <a:ext cx="1626600" cy="4011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IA e IoT</a:t>
            </a:r>
            <a:endParaRPr sz="1200">
              <a:solidFill>
                <a:srgbClr val="222222"/>
              </a:solidFill>
              <a:latin typeface="DM Sans"/>
              <a:ea typeface="DM Sans"/>
              <a:cs typeface="DM Sans"/>
              <a:sym typeface="DM Sans"/>
            </a:endParaRPr>
          </a:p>
        </p:txBody>
      </p:sp>
      <p:cxnSp>
        <p:nvCxnSpPr>
          <p:cNvPr id="132" name="Google Shape;132;p34"/>
          <p:cNvCxnSpPr>
            <a:stCxn id="129" idx="3"/>
          </p:cNvCxnSpPr>
          <p:nvPr/>
        </p:nvCxnSpPr>
        <p:spPr>
          <a:xfrm>
            <a:off x="5471356" y="2892175"/>
            <a:ext cx="1104900" cy="600"/>
          </a:xfrm>
          <a:prstGeom prst="bentConnector3">
            <a:avLst>
              <a:gd fmla="val 50000" name="adj1"/>
            </a:avLst>
          </a:prstGeom>
          <a:noFill/>
          <a:ln cap="flat" cmpd="sng" w="9525">
            <a:solidFill>
              <a:srgbClr val="393B43"/>
            </a:solidFill>
            <a:prstDash val="solid"/>
            <a:round/>
            <a:headEnd len="sm" w="sm" type="none"/>
            <a:tailEnd len="sm" w="sm" type="oval"/>
          </a:ln>
        </p:spPr>
      </p:cxnSp>
      <p:sp>
        <p:nvSpPr>
          <p:cNvPr id="133" name="Google Shape;133;p34"/>
          <p:cNvSpPr/>
          <p:nvPr/>
        </p:nvSpPr>
        <p:spPr>
          <a:xfrm>
            <a:off x="6553362" y="1895703"/>
            <a:ext cx="1626600" cy="4011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Detección de Fraudes</a:t>
            </a:r>
            <a:endParaRPr sz="1200">
              <a:solidFill>
                <a:srgbClr val="222222"/>
              </a:solidFill>
              <a:latin typeface="DM Sans"/>
              <a:ea typeface="DM Sans"/>
              <a:cs typeface="DM Sans"/>
              <a:sym typeface="DM Sans"/>
            </a:endParaRPr>
          </a:p>
        </p:txBody>
      </p:sp>
      <p:cxnSp>
        <p:nvCxnSpPr>
          <p:cNvPr id="134" name="Google Shape;134;p34"/>
          <p:cNvCxnSpPr>
            <a:stCxn id="123" idx="3"/>
            <a:endCxn id="126" idx="1"/>
          </p:cNvCxnSpPr>
          <p:nvPr/>
        </p:nvCxnSpPr>
        <p:spPr>
          <a:xfrm flipH="1" rot="10800000">
            <a:off x="3025650" y="1178659"/>
            <a:ext cx="1085100" cy="1397700"/>
          </a:xfrm>
          <a:prstGeom prst="bentConnector3">
            <a:avLst>
              <a:gd fmla="val 49993" name="adj1"/>
            </a:avLst>
          </a:prstGeom>
          <a:noFill/>
          <a:ln cap="flat" cmpd="sng" w="9525">
            <a:solidFill>
              <a:srgbClr val="393B43"/>
            </a:solidFill>
            <a:prstDash val="solid"/>
            <a:round/>
            <a:headEnd len="sm" w="sm" type="none"/>
            <a:tailEnd len="sm" w="sm" type="oval"/>
          </a:ln>
        </p:spPr>
      </p:cxnSp>
      <p:cxnSp>
        <p:nvCxnSpPr>
          <p:cNvPr id="135" name="Google Shape;135;p34"/>
          <p:cNvCxnSpPr>
            <a:stCxn id="126" idx="3"/>
            <a:endCxn id="136" idx="1"/>
          </p:cNvCxnSpPr>
          <p:nvPr/>
        </p:nvCxnSpPr>
        <p:spPr>
          <a:xfrm>
            <a:off x="5468406" y="1178575"/>
            <a:ext cx="1082100" cy="600"/>
          </a:xfrm>
          <a:prstGeom prst="bentConnector3">
            <a:avLst>
              <a:gd fmla="val 49996" name="adj1"/>
            </a:avLst>
          </a:prstGeom>
          <a:noFill/>
          <a:ln cap="flat" cmpd="sng" w="9525">
            <a:solidFill>
              <a:srgbClr val="393B43"/>
            </a:solidFill>
            <a:prstDash val="solid"/>
            <a:round/>
            <a:headEnd len="sm" w="sm" type="none"/>
            <a:tailEnd len="sm" w="sm" type="oval"/>
          </a:ln>
        </p:spPr>
      </p:cxnSp>
      <p:sp>
        <p:nvSpPr>
          <p:cNvPr id="136" name="Google Shape;136;p34"/>
          <p:cNvSpPr/>
          <p:nvPr/>
        </p:nvSpPr>
        <p:spPr>
          <a:xfrm>
            <a:off x="6550419" y="978025"/>
            <a:ext cx="1626600" cy="4011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Clustering</a:t>
            </a:r>
            <a:endParaRPr sz="1200">
              <a:solidFill>
                <a:srgbClr val="222222"/>
              </a:solidFill>
              <a:latin typeface="DM Sans"/>
              <a:ea typeface="DM Sans"/>
              <a:cs typeface="DM Sans"/>
              <a:sym typeface="DM Sans"/>
            </a:endParaRPr>
          </a:p>
        </p:txBody>
      </p:sp>
      <p:sp>
        <p:nvSpPr>
          <p:cNvPr id="137" name="Google Shape;137;p34"/>
          <p:cNvSpPr/>
          <p:nvPr/>
        </p:nvSpPr>
        <p:spPr>
          <a:xfrm>
            <a:off x="4113550" y="3433475"/>
            <a:ext cx="1357800" cy="5097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Como generar presentación ejecutiva</a:t>
            </a:r>
            <a:endParaRPr sz="1200">
              <a:solidFill>
                <a:srgbClr val="222222"/>
              </a:solidFill>
              <a:latin typeface="DM Sans"/>
              <a:ea typeface="DM Sans"/>
              <a:cs typeface="DM Sans"/>
              <a:sym typeface="DM Sans"/>
            </a:endParaRPr>
          </a:p>
        </p:txBody>
      </p:sp>
      <p:sp>
        <p:nvSpPr>
          <p:cNvPr id="138" name="Google Shape;138;p34"/>
          <p:cNvSpPr/>
          <p:nvPr/>
        </p:nvSpPr>
        <p:spPr>
          <a:xfrm>
            <a:off x="4113550" y="4283925"/>
            <a:ext cx="1357800" cy="5097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Caso Aplicado Empresa de Seguros</a:t>
            </a:r>
            <a:endParaRPr sz="1200">
              <a:solidFill>
                <a:srgbClr val="222222"/>
              </a:solidFill>
              <a:latin typeface="DM Sans"/>
              <a:ea typeface="DM Sans"/>
              <a:cs typeface="DM Sans"/>
              <a:sym typeface="DM Sans"/>
            </a:endParaRPr>
          </a:p>
        </p:txBody>
      </p:sp>
      <p:cxnSp>
        <p:nvCxnSpPr>
          <p:cNvPr id="139" name="Google Shape;139;p34"/>
          <p:cNvCxnSpPr>
            <a:stCxn id="123" idx="3"/>
            <a:endCxn id="137" idx="1"/>
          </p:cNvCxnSpPr>
          <p:nvPr/>
        </p:nvCxnSpPr>
        <p:spPr>
          <a:xfrm>
            <a:off x="3025650" y="2576359"/>
            <a:ext cx="1087800" cy="1112100"/>
          </a:xfrm>
          <a:prstGeom prst="bentConnector3">
            <a:avLst>
              <a:gd fmla="val 50005" name="adj1"/>
            </a:avLst>
          </a:prstGeom>
          <a:noFill/>
          <a:ln cap="flat" cmpd="sng" w="9525">
            <a:solidFill>
              <a:srgbClr val="393B43"/>
            </a:solidFill>
            <a:prstDash val="solid"/>
            <a:round/>
            <a:headEnd len="sm" w="sm" type="none"/>
            <a:tailEnd len="sm" w="sm" type="oval"/>
          </a:ln>
        </p:spPr>
      </p:cxnSp>
      <p:cxnSp>
        <p:nvCxnSpPr>
          <p:cNvPr id="140" name="Google Shape;140;p34"/>
          <p:cNvCxnSpPr>
            <a:stCxn id="123" idx="3"/>
            <a:endCxn id="138" idx="1"/>
          </p:cNvCxnSpPr>
          <p:nvPr/>
        </p:nvCxnSpPr>
        <p:spPr>
          <a:xfrm>
            <a:off x="3025650" y="2576359"/>
            <a:ext cx="1087800" cy="1962300"/>
          </a:xfrm>
          <a:prstGeom prst="bentConnector3">
            <a:avLst>
              <a:gd fmla="val 50005" name="adj1"/>
            </a:avLst>
          </a:prstGeom>
          <a:noFill/>
          <a:ln cap="flat" cmpd="sng" w="9525">
            <a:solidFill>
              <a:srgbClr val="393B43"/>
            </a:solidFill>
            <a:prstDash val="solid"/>
            <a:round/>
            <a:headEnd len="sm" w="sm" type="none"/>
            <a:tailEnd len="sm" w="sm" type="oval"/>
          </a:ln>
        </p:spPr>
      </p:cxnSp>
      <p:cxnSp>
        <p:nvCxnSpPr>
          <p:cNvPr id="141" name="Google Shape;141;p34"/>
          <p:cNvCxnSpPr>
            <a:stCxn id="127" idx="3"/>
            <a:endCxn id="133" idx="1"/>
          </p:cNvCxnSpPr>
          <p:nvPr/>
        </p:nvCxnSpPr>
        <p:spPr>
          <a:xfrm>
            <a:off x="5468406" y="2086991"/>
            <a:ext cx="1085100" cy="9300"/>
          </a:xfrm>
          <a:prstGeom prst="bentConnector3">
            <a:avLst>
              <a:gd fmla="val 49993" name="adj1"/>
            </a:avLst>
          </a:prstGeom>
          <a:noFill/>
          <a:ln cap="flat" cmpd="sng" w="9525">
            <a:solidFill>
              <a:srgbClr val="393B43"/>
            </a:solidFill>
            <a:prstDash val="solid"/>
            <a:round/>
            <a:headEnd len="sm" w="sm" type="none"/>
            <a:tailEnd len="sm" w="sm" type="oval"/>
          </a:ln>
        </p:spPr>
      </p:cxnSp>
      <p:sp>
        <p:nvSpPr>
          <p:cNvPr id="142" name="Google Shape;142;p34"/>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MAPA DE </a:t>
            </a:r>
            <a:r>
              <a:rPr lang="es" sz="1600">
                <a:solidFill>
                  <a:schemeClr val="dk1"/>
                </a:solidFill>
                <a:latin typeface="DM Sans"/>
                <a:ea typeface="DM Sans"/>
                <a:cs typeface="DM Sans"/>
                <a:sym typeface="DM Sans"/>
              </a:rPr>
              <a:t>CONCEPTOS</a:t>
            </a:r>
            <a:endParaRPr>
              <a:latin typeface="DM Sans"/>
              <a:ea typeface="DM Sans"/>
              <a:cs typeface="DM Sans"/>
              <a:sym typeface="DM Sans"/>
            </a:endParaRPr>
          </a:p>
        </p:txBody>
      </p:sp>
      <p:pic>
        <p:nvPicPr>
          <p:cNvPr id="143" name="Google Shape;143;p34" title="ícono de mapa de contenidos"/>
          <p:cNvPicPr preferRelativeResize="0"/>
          <p:nvPr/>
        </p:nvPicPr>
        <p:blipFill>
          <a:blip r:embed="rId3">
            <a:alphaModFix/>
          </a:blip>
          <a:stretch>
            <a:fillRect/>
          </a:stretch>
        </p:blipFill>
        <p:spPr>
          <a:xfrm>
            <a:off x="586275" y="533519"/>
            <a:ext cx="300599" cy="300618"/>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88"/>
          <p:cNvSpPr txBox="1"/>
          <p:nvPr/>
        </p:nvSpPr>
        <p:spPr>
          <a:xfrm>
            <a:off x="815400" y="1224550"/>
            <a:ext cx="2439000" cy="481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Pasos</a:t>
            </a:r>
            <a:endParaRPr b="1" sz="4000">
              <a:latin typeface="DM Sans"/>
              <a:ea typeface="DM Sans"/>
              <a:cs typeface="DM Sans"/>
              <a:sym typeface="DM Sans"/>
            </a:endParaRPr>
          </a:p>
        </p:txBody>
      </p:sp>
      <p:sp>
        <p:nvSpPr>
          <p:cNvPr id="590" name="Google Shape;590;p88"/>
          <p:cNvSpPr txBox="1"/>
          <p:nvPr/>
        </p:nvSpPr>
        <p:spPr>
          <a:xfrm>
            <a:off x="677700" y="1806750"/>
            <a:ext cx="4366500" cy="2394000"/>
          </a:xfrm>
          <a:prstGeom prst="rect">
            <a:avLst/>
          </a:prstGeom>
          <a:noFill/>
          <a:ln>
            <a:noFill/>
          </a:ln>
        </p:spPr>
        <p:txBody>
          <a:bodyPr anchorCtr="0" anchor="t" bIns="91425" lIns="91425" spcFirstLastPara="1" rIns="91425" wrap="square" tIns="91425">
            <a:spAutoFit/>
          </a:bodyPr>
          <a:lstStyle/>
          <a:p>
            <a:pPr indent="-314325" lvl="0" marL="558800" marR="114300" rtl="0" algn="l">
              <a:lnSpc>
                <a:spcPct val="115000"/>
              </a:lnSpc>
              <a:spcBef>
                <a:spcPts val="0"/>
              </a:spcBef>
              <a:spcAft>
                <a:spcPts val="0"/>
              </a:spcAft>
              <a:buClr>
                <a:srgbClr val="E0FF00"/>
              </a:buClr>
              <a:buSzPts val="1350"/>
              <a:buFont typeface="Helvetica Neue"/>
              <a:buAutoNum type="arabicPeriod"/>
            </a:pPr>
            <a:r>
              <a:rPr b="1" lang="es" sz="1350">
                <a:solidFill>
                  <a:schemeClr val="dk1"/>
                </a:solidFill>
                <a:latin typeface="DM Sans"/>
                <a:ea typeface="DM Sans"/>
                <a:cs typeface="DM Sans"/>
                <a:sym typeface="DM Sans"/>
              </a:rPr>
              <a:t>Inicialización</a:t>
            </a:r>
            <a:r>
              <a:rPr lang="es" sz="1350">
                <a:solidFill>
                  <a:schemeClr val="dk1"/>
                </a:solidFill>
                <a:latin typeface="DM Sans"/>
                <a:ea typeface="DM Sans"/>
                <a:cs typeface="DM Sans"/>
                <a:sym typeface="DM Sans"/>
              </a:rPr>
              <a:t>: Se debe seleccionar k puntos (no necesariamente ninguno de los puntos de datos, solo puntos en el mismo espacio dimensional) como los centroides "iniciales".</a:t>
            </a:r>
            <a:endParaRPr sz="1350">
              <a:solidFill>
                <a:schemeClr val="dk1"/>
              </a:solidFill>
              <a:latin typeface="DM Sans"/>
              <a:ea typeface="DM Sans"/>
              <a:cs typeface="DM Sans"/>
              <a:sym typeface="DM Sans"/>
            </a:endParaRPr>
          </a:p>
          <a:p>
            <a:pPr indent="-314325" lvl="0" marL="558800" marR="114300" rtl="0" algn="l">
              <a:lnSpc>
                <a:spcPct val="115000"/>
              </a:lnSpc>
              <a:spcBef>
                <a:spcPts val="700"/>
              </a:spcBef>
              <a:spcAft>
                <a:spcPts val="0"/>
              </a:spcAft>
              <a:buClr>
                <a:srgbClr val="E0FF00"/>
              </a:buClr>
              <a:buSzPts val="1350"/>
              <a:buFont typeface="Helvetica Neue"/>
              <a:buAutoNum type="arabicPeriod"/>
            </a:pPr>
            <a:r>
              <a:rPr b="1" lang="es" sz="1350">
                <a:solidFill>
                  <a:schemeClr val="dk1"/>
                </a:solidFill>
                <a:latin typeface="DM Sans"/>
                <a:ea typeface="DM Sans"/>
                <a:cs typeface="DM Sans"/>
                <a:sym typeface="DM Sans"/>
              </a:rPr>
              <a:t>Asignación: </a:t>
            </a:r>
            <a:r>
              <a:rPr lang="es" sz="1350">
                <a:solidFill>
                  <a:schemeClr val="dk1"/>
                </a:solidFill>
                <a:latin typeface="DM Sans"/>
                <a:ea typeface="DM Sans"/>
                <a:cs typeface="DM Sans"/>
                <a:sym typeface="DM Sans"/>
              </a:rPr>
              <a:t>Cada punto de datos se asigna al grupo correspondiente al centroide más cercano a sí mismo (generalmente basado en la distancia euclidiana estándar).</a:t>
            </a:r>
            <a:endParaRPr sz="1350">
              <a:solidFill>
                <a:schemeClr val="dk1"/>
              </a:solidFill>
              <a:latin typeface="DM Sans"/>
              <a:ea typeface="DM Sans"/>
              <a:cs typeface="DM Sans"/>
              <a:sym typeface="DM Sans"/>
            </a:endParaRPr>
          </a:p>
          <a:p>
            <a:pPr indent="0" lvl="0" marL="101600" marR="114300" rtl="0" algn="l">
              <a:lnSpc>
                <a:spcPct val="115000"/>
              </a:lnSpc>
              <a:spcBef>
                <a:spcPts val="0"/>
              </a:spcBef>
              <a:spcAft>
                <a:spcPts val="1200"/>
              </a:spcAft>
              <a:buNone/>
            </a:pPr>
            <a:r>
              <a:t/>
            </a:r>
            <a:endParaRPr b="1" sz="1350">
              <a:solidFill>
                <a:schemeClr val="dk1"/>
              </a:solidFill>
              <a:latin typeface="DM Sans"/>
              <a:ea typeface="DM Sans"/>
              <a:cs typeface="DM Sans"/>
              <a:sym typeface="DM Sans"/>
            </a:endParaRPr>
          </a:p>
        </p:txBody>
      </p:sp>
      <p:sp>
        <p:nvSpPr>
          <p:cNvPr descr="2" id="591" name="Google Shape;591;p88" title="2"/>
          <p:cNvSpPr txBox="1"/>
          <p:nvPr/>
        </p:nvSpPr>
        <p:spPr>
          <a:xfrm>
            <a:off x="5132850" y="1806750"/>
            <a:ext cx="3648600" cy="2154900"/>
          </a:xfrm>
          <a:prstGeom prst="rect">
            <a:avLst/>
          </a:prstGeom>
          <a:noFill/>
          <a:ln>
            <a:noFill/>
          </a:ln>
        </p:spPr>
        <p:txBody>
          <a:bodyPr anchorCtr="0" anchor="t" bIns="91425" lIns="91425" spcFirstLastPara="1" rIns="91425" wrap="square" tIns="91425">
            <a:spAutoFit/>
          </a:bodyPr>
          <a:lstStyle/>
          <a:p>
            <a:pPr indent="-314325" lvl="0" marL="558800" marR="114300" rtl="0" algn="l">
              <a:lnSpc>
                <a:spcPct val="115000"/>
              </a:lnSpc>
              <a:spcBef>
                <a:spcPts val="0"/>
              </a:spcBef>
              <a:spcAft>
                <a:spcPts val="0"/>
              </a:spcAft>
              <a:buClr>
                <a:srgbClr val="E0FF00"/>
              </a:buClr>
              <a:buSzPts val="1350"/>
              <a:buFont typeface="Helvetica Neue"/>
              <a:buChar char="3"/>
            </a:pPr>
            <a:r>
              <a:rPr b="1" lang="es" sz="1350">
                <a:solidFill>
                  <a:schemeClr val="dk1"/>
                </a:solidFill>
                <a:latin typeface="DM Sans"/>
                <a:ea typeface="DM Sans"/>
                <a:cs typeface="DM Sans"/>
                <a:sym typeface="DM Sans"/>
              </a:rPr>
              <a:t>Actualización:</a:t>
            </a:r>
            <a:r>
              <a:rPr lang="es" sz="1350">
                <a:solidFill>
                  <a:schemeClr val="dk1"/>
                </a:solidFill>
                <a:latin typeface="DM Sans"/>
                <a:ea typeface="DM Sans"/>
                <a:cs typeface="DM Sans"/>
                <a:sym typeface="DM Sans"/>
              </a:rPr>
              <a:t> Una vez que se han asignado todos los puntos de datos a sus respectivos grupos, se calcula un nuevo centroide para cada grupo tomando la media de todos los puntos en ese grupo.</a:t>
            </a:r>
            <a:endParaRPr sz="1350">
              <a:solidFill>
                <a:schemeClr val="dk1"/>
              </a:solidFill>
              <a:latin typeface="DM Sans"/>
              <a:ea typeface="DM Sans"/>
              <a:cs typeface="DM Sans"/>
              <a:sym typeface="DM Sans"/>
            </a:endParaRPr>
          </a:p>
          <a:p>
            <a:pPr indent="0" lvl="0" marL="101600" marR="114300" rtl="0" algn="l">
              <a:lnSpc>
                <a:spcPct val="115000"/>
              </a:lnSpc>
              <a:spcBef>
                <a:spcPts val="700"/>
              </a:spcBef>
              <a:spcAft>
                <a:spcPts val="1200"/>
              </a:spcAft>
              <a:buNone/>
            </a:pPr>
            <a:r>
              <a:rPr b="1" lang="es" sz="1350">
                <a:solidFill>
                  <a:schemeClr val="dk1"/>
                </a:solidFill>
                <a:latin typeface="DM Sans"/>
                <a:ea typeface="DM Sans"/>
                <a:cs typeface="DM Sans"/>
                <a:sym typeface="DM Sans"/>
              </a:rPr>
              <a:t>Luego, se repiten los pasos 2 y 3 hasta que los grupos ya no cambien.</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pic>
        <p:nvPicPr>
          <p:cNvPr id="596" name="Google Shape;596;p89"/>
          <p:cNvPicPr preferRelativeResize="0"/>
          <p:nvPr/>
        </p:nvPicPr>
        <p:blipFill>
          <a:blip r:embed="rId3">
            <a:alphaModFix/>
          </a:blip>
          <a:stretch>
            <a:fillRect/>
          </a:stretch>
        </p:blipFill>
        <p:spPr>
          <a:xfrm>
            <a:off x="4075125" y="681262"/>
            <a:ext cx="4741351" cy="3780975"/>
          </a:xfrm>
          <a:prstGeom prst="rect">
            <a:avLst/>
          </a:prstGeom>
          <a:noFill/>
          <a:ln>
            <a:noFill/>
          </a:ln>
        </p:spPr>
      </p:pic>
      <p:sp>
        <p:nvSpPr>
          <p:cNvPr id="597" name="Google Shape;597;p89"/>
          <p:cNvSpPr txBox="1"/>
          <p:nvPr/>
        </p:nvSpPr>
        <p:spPr>
          <a:xfrm>
            <a:off x="430925" y="798025"/>
            <a:ext cx="3565500" cy="1508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8</a:t>
            </a:r>
            <a:r>
              <a:rPr b="1" lang="es" sz="4000">
                <a:solidFill>
                  <a:schemeClr val="dk1"/>
                </a:solidFill>
                <a:latin typeface="DM Sans"/>
                <a:ea typeface="DM Sans"/>
                <a:cs typeface="DM Sans"/>
                <a:sym typeface="DM Sans"/>
              </a:rPr>
              <a:t>.  Desarrollo del algoritmo</a:t>
            </a:r>
            <a:endParaRPr b="1" sz="4000">
              <a:solidFill>
                <a:schemeClr val="dk1"/>
              </a:solidFill>
              <a:latin typeface="DM Sans"/>
              <a:ea typeface="DM Sans"/>
              <a:cs typeface="DM Sans"/>
              <a:sym typeface="DM Sans"/>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90"/>
          <p:cNvSpPr txBox="1"/>
          <p:nvPr/>
        </p:nvSpPr>
        <p:spPr>
          <a:xfrm>
            <a:off x="711675" y="1598975"/>
            <a:ext cx="3555600" cy="1826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s" sz="1350">
                <a:solidFill>
                  <a:schemeClr val="dk1"/>
                </a:solidFill>
                <a:highlight>
                  <a:srgbClr val="FFFFFF"/>
                </a:highlight>
                <a:latin typeface="DM Sans"/>
                <a:ea typeface="DM Sans"/>
                <a:cs typeface="DM Sans"/>
                <a:sym typeface="DM Sans"/>
              </a:rPr>
              <a:t>Aunque el análisis visual sugiere que </a:t>
            </a:r>
            <a:r>
              <a:rPr b="1" lang="es" sz="1350">
                <a:solidFill>
                  <a:schemeClr val="dk1"/>
                </a:solidFill>
                <a:highlight>
                  <a:srgbClr val="FFFFFF"/>
                </a:highlight>
                <a:latin typeface="DM Sans"/>
                <a:ea typeface="DM Sans"/>
                <a:cs typeface="DM Sans"/>
                <a:sym typeface="DM Sans"/>
              </a:rPr>
              <a:t>k=4 </a:t>
            </a:r>
            <a:r>
              <a:rPr lang="es" sz="1350">
                <a:solidFill>
                  <a:schemeClr val="dk1"/>
                </a:solidFill>
                <a:highlight>
                  <a:srgbClr val="FFFFFF"/>
                </a:highlight>
                <a:latin typeface="DM Sans"/>
                <a:ea typeface="DM Sans"/>
                <a:cs typeface="DM Sans"/>
                <a:sym typeface="DM Sans"/>
              </a:rPr>
              <a:t>es el valor óptimo, es una buena práctica </a:t>
            </a:r>
            <a:r>
              <a:rPr b="1" lang="es" sz="1350">
                <a:solidFill>
                  <a:schemeClr val="dk1"/>
                </a:solidFill>
                <a:highlight>
                  <a:srgbClr val="FFFFFF"/>
                </a:highlight>
                <a:latin typeface="DM Sans"/>
                <a:ea typeface="DM Sans"/>
                <a:cs typeface="DM Sans"/>
                <a:sym typeface="DM Sans"/>
              </a:rPr>
              <a:t>verificar</a:t>
            </a:r>
            <a:r>
              <a:rPr lang="es" sz="1350">
                <a:solidFill>
                  <a:schemeClr val="dk1"/>
                </a:solidFill>
                <a:highlight>
                  <a:srgbClr val="FFFFFF"/>
                </a:highlight>
                <a:latin typeface="DM Sans"/>
                <a:ea typeface="DM Sans"/>
                <a:cs typeface="DM Sans"/>
                <a:sym typeface="DM Sans"/>
              </a:rPr>
              <a:t> esto cuantitativamente. Esto es especialmente importante cuando se agrupan datos que no se pueden visualizar fácilmente, un hecho común con datos multidimensionales complejos.</a:t>
            </a:r>
            <a:endParaRPr sz="1350">
              <a:latin typeface="DM Sans"/>
              <a:ea typeface="DM Sans"/>
              <a:cs typeface="DM Sans"/>
              <a:sym typeface="DM Sans"/>
            </a:endParaRPr>
          </a:p>
        </p:txBody>
      </p:sp>
      <p:pic>
        <p:nvPicPr>
          <p:cNvPr id="603" name="Google Shape;603;p90"/>
          <p:cNvPicPr preferRelativeResize="0"/>
          <p:nvPr/>
        </p:nvPicPr>
        <p:blipFill>
          <a:blip r:embed="rId3">
            <a:alphaModFix/>
          </a:blip>
          <a:stretch>
            <a:fillRect/>
          </a:stretch>
        </p:blipFill>
        <p:spPr>
          <a:xfrm>
            <a:off x="4380475" y="1598975"/>
            <a:ext cx="4372454" cy="2266950"/>
          </a:xfrm>
          <a:prstGeom prst="rect">
            <a:avLst/>
          </a:prstGeom>
          <a:noFill/>
          <a:ln>
            <a:noFill/>
          </a:ln>
        </p:spPr>
      </p:pic>
      <p:sp>
        <p:nvSpPr>
          <p:cNvPr id="604" name="Google Shape;604;p90"/>
          <p:cNvSpPr txBox="1"/>
          <p:nvPr/>
        </p:nvSpPr>
        <p:spPr>
          <a:xfrm>
            <a:off x="706725" y="847200"/>
            <a:ext cx="35655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pic>
        <p:nvPicPr>
          <p:cNvPr id="609" name="Google Shape;609;p91"/>
          <p:cNvPicPr preferRelativeResize="0"/>
          <p:nvPr/>
        </p:nvPicPr>
        <p:blipFill>
          <a:blip r:embed="rId3">
            <a:alphaModFix/>
          </a:blip>
          <a:stretch>
            <a:fillRect/>
          </a:stretch>
        </p:blipFill>
        <p:spPr>
          <a:xfrm>
            <a:off x="4803301" y="1735550"/>
            <a:ext cx="3186776" cy="2532750"/>
          </a:xfrm>
          <a:prstGeom prst="rect">
            <a:avLst/>
          </a:prstGeom>
          <a:noFill/>
          <a:ln>
            <a:noFill/>
          </a:ln>
        </p:spPr>
      </p:pic>
      <p:sp>
        <p:nvSpPr>
          <p:cNvPr id="610" name="Google Shape;610;p91"/>
          <p:cNvSpPr txBox="1"/>
          <p:nvPr/>
        </p:nvSpPr>
        <p:spPr>
          <a:xfrm>
            <a:off x="824750" y="729175"/>
            <a:ext cx="35655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pic>
        <p:nvPicPr>
          <p:cNvPr id="611" name="Google Shape;611;p91"/>
          <p:cNvPicPr preferRelativeResize="0"/>
          <p:nvPr/>
        </p:nvPicPr>
        <p:blipFill>
          <a:blip r:embed="rId4">
            <a:alphaModFix/>
          </a:blip>
          <a:stretch>
            <a:fillRect/>
          </a:stretch>
        </p:blipFill>
        <p:spPr>
          <a:xfrm>
            <a:off x="1048975" y="1450876"/>
            <a:ext cx="3240350" cy="3183925"/>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pic>
        <p:nvPicPr>
          <p:cNvPr id="616" name="Google Shape;616;p92"/>
          <p:cNvPicPr preferRelativeResize="0"/>
          <p:nvPr/>
        </p:nvPicPr>
        <p:blipFill>
          <a:blip r:embed="rId3">
            <a:alphaModFix/>
          </a:blip>
          <a:stretch>
            <a:fillRect/>
          </a:stretch>
        </p:blipFill>
        <p:spPr>
          <a:xfrm>
            <a:off x="5304550" y="1764626"/>
            <a:ext cx="3090175" cy="3036350"/>
          </a:xfrm>
          <a:prstGeom prst="rect">
            <a:avLst/>
          </a:prstGeom>
          <a:noFill/>
          <a:ln>
            <a:noFill/>
          </a:ln>
        </p:spPr>
      </p:pic>
      <p:sp>
        <p:nvSpPr>
          <p:cNvPr id="617" name="Google Shape;617;p92"/>
          <p:cNvSpPr txBox="1"/>
          <p:nvPr/>
        </p:nvSpPr>
        <p:spPr>
          <a:xfrm>
            <a:off x="771500" y="1701350"/>
            <a:ext cx="4213800" cy="3729900"/>
          </a:xfrm>
          <a:prstGeom prst="rect">
            <a:avLst/>
          </a:prstGeom>
          <a:noFill/>
          <a:ln>
            <a:noFill/>
          </a:ln>
        </p:spPr>
        <p:txBody>
          <a:bodyPr anchorCtr="0" anchor="t" bIns="91425" lIns="91425" spcFirstLastPara="1" rIns="91425" wrap="square" tIns="91425">
            <a:spAutoFit/>
          </a:bodyPr>
          <a:lstStyle/>
          <a:p>
            <a:pPr indent="-314325" lvl="0" marL="457200" rtl="0" algn="l">
              <a:lnSpc>
                <a:spcPct val="115000"/>
              </a:lnSpc>
              <a:spcBef>
                <a:spcPts val="1100"/>
              </a:spcBef>
              <a:spcAft>
                <a:spcPts val="0"/>
              </a:spcAft>
              <a:buClr>
                <a:srgbClr val="E0FF00"/>
              </a:buClr>
              <a:buSzPts val="1350"/>
              <a:buFont typeface="Helvetica Neue"/>
              <a:buAutoNum type="arabicPeriod"/>
            </a:pPr>
            <a:r>
              <a:rPr lang="es" sz="1350">
                <a:solidFill>
                  <a:schemeClr val="dk1"/>
                </a:solidFill>
                <a:highlight>
                  <a:srgbClr val="FFFFFF"/>
                </a:highlight>
                <a:latin typeface="DM Sans"/>
                <a:ea typeface="DM Sans"/>
                <a:cs typeface="DM Sans"/>
                <a:sym typeface="DM Sans"/>
              </a:rPr>
              <a:t>El primero son aquellos con </a:t>
            </a:r>
            <a:r>
              <a:rPr b="1" lang="es" sz="1350">
                <a:solidFill>
                  <a:schemeClr val="dk1"/>
                </a:solidFill>
                <a:highlight>
                  <a:srgbClr val="FFFFFF"/>
                </a:highlight>
                <a:latin typeface="DM Sans"/>
                <a:ea typeface="DM Sans"/>
                <a:cs typeface="DM Sans"/>
                <a:sym typeface="DM Sans"/>
              </a:rPr>
              <a:t>ingresos altos y reclamos bajos,</a:t>
            </a:r>
            <a:r>
              <a:rPr lang="es" sz="1350">
                <a:solidFill>
                  <a:schemeClr val="dk1"/>
                </a:solidFill>
                <a:highlight>
                  <a:srgbClr val="FFFFFF"/>
                </a:highlight>
                <a:latin typeface="DM Sans"/>
                <a:ea typeface="DM Sans"/>
                <a:cs typeface="DM Sans"/>
                <a:sym typeface="DM Sans"/>
              </a:rPr>
              <a:t> que probablemente sean reclamos ordinarios hechos por familias acomodadas. Es muy probable que estos no sean fraudulentos y que la empresa los acepte.</a:t>
            </a:r>
            <a:endParaRPr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0"/>
              </a:spcBef>
              <a:spcAft>
                <a:spcPts val="0"/>
              </a:spcAft>
              <a:buClr>
                <a:srgbClr val="E0FF00"/>
              </a:buClr>
              <a:buSzPts val="1350"/>
              <a:buFont typeface="Helvetica Neue"/>
              <a:buAutoNum type="arabicPeriod"/>
            </a:pPr>
            <a:r>
              <a:rPr lang="es" sz="1350">
                <a:solidFill>
                  <a:schemeClr val="dk1"/>
                </a:solidFill>
                <a:highlight>
                  <a:srgbClr val="FFFFFF"/>
                </a:highlight>
                <a:latin typeface="DM Sans"/>
                <a:ea typeface="DM Sans"/>
                <a:cs typeface="DM Sans"/>
                <a:sym typeface="DM Sans"/>
              </a:rPr>
              <a:t>El segundo son los </a:t>
            </a:r>
            <a:r>
              <a:rPr b="1" lang="es" sz="1350">
                <a:solidFill>
                  <a:schemeClr val="dk1"/>
                </a:solidFill>
                <a:highlight>
                  <a:srgbClr val="FFFFFF"/>
                </a:highlight>
                <a:latin typeface="DM Sans"/>
                <a:ea typeface="DM Sans"/>
                <a:cs typeface="DM Sans"/>
                <a:sym typeface="DM Sans"/>
              </a:rPr>
              <a:t>ingresos moderados con valores de reclamación moderados</a:t>
            </a:r>
            <a:r>
              <a:rPr lang="es" sz="1350">
                <a:solidFill>
                  <a:schemeClr val="dk1"/>
                </a:solidFill>
                <a:highlight>
                  <a:srgbClr val="FFFFFF"/>
                </a:highlight>
                <a:latin typeface="DM Sans"/>
                <a:ea typeface="DM Sans"/>
                <a:cs typeface="DM Sans"/>
                <a:sym typeface="DM Sans"/>
              </a:rPr>
              <a:t>. Estos son bastante abundantes y podrían ser elementos cotidianos como reclamos de automóviles. Lo más probable es que </a:t>
            </a:r>
            <a:r>
              <a:rPr lang="es" sz="1350">
                <a:solidFill>
                  <a:schemeClr val="dk1"/>
                </a:solidFill>
                <a:highlight>
                  <a:srgbClr val="FFFFFF"/>
                </a:highlight>
                <a:latin typeface="DM Sans"/>
                <a:ea typeface="DM Sans"/>
                <a:cs typeface="DM Sans"/>
                <a:sym typeface="DM Sans"/>
              </a:rPr>
              <a:t>debamos</a:t>
            </a:r>
            <a:r>
              <a:rPr lang="es" sz="1350">
                <a:solidFill>
                  <a:schemeClr val="dk1"/>
                </a:solidFill>
                <a:highlight>
                  <a:srgbClr val="FFFFFF"/>
                </a:highlight>
                <a:latin typeface="DM Sans"/>
                <a:ea typeface="DM Sans"/>
                <a:cs typeface="DM Sans"/>
                <a:sym typeface="DM Sans"/>
              </a:rPr>
              <a:t> aceptarlos.</a:t>
            </a:r>
            <a:endParaRPr sz="1350">
              <a:solidFill>
                <a:schemeClr val="dk1"/>
              </a:solidFill>
              <a:highlight>
                <a:srgbClr val="FFFFFF"/>
              </a:highlight>
              <a:latin typeface="DM Sans"/>
              <a:ea typeface="DM Sans"/>
              <a:cs typeface="DM Sans"/>
              <a:sym typeface="DM Sans"/>
            </a:endParaRPr>
          </a:p>
          <a:p>
            <a:pPr indent="0" lvl="0" marL="457200" rtl="0" algn="l">
              <a:lnSpc>
                <a:spcPct val="115000"/>
              </a:lnSpc>
              <a:spcBef>
                <a:spcPts val="1100"/>
              </a:spcBef>
              <a:spcAft>
                <a:spcPts val="0"/>
              </a:spcAft>
              <a:buNone/>
            </a:pPr>
            <a:r>
              <a:t/>
            </a:r>
            <a:endParaRPr b="1" sz="1350">
              <a:solidFill>
                <a:schemeClr val="dk1"/>
              </a:solidFill>
              <a:highlight>
                <a:srgbClr val="FFFFFF"/>
              </a:highlight>
              <a:latin typeface="DM Sans"/>
              <a:ea typeface="DM Sans"/>
              <a:cs typeface="DM Sans"/>
              <a:sym typeface="DM Sans"/>
            </a:endParaRPr>
          </a:p>
          <a:p>
            <a:pPr indent="0" lvl="0" marL="0" rtl="0" algn="l">
              <a:spcBef>
                <a:spcPts val="700"/>
              </a:spcBef>
              <a:spcAft>
                <a:spcPts val="0"/>
              </a:spcAft>
              <a:buNone/>
            </a:pPr>
            <a:r>
              <a:t/>
            </a:r>
            <a:endParaRPr sz="1350">
              <a:latin typeface="DM Sans"/>
              <a:ea typeface="DM Sans"/>
              <a:cs typeface="DM Sans"/>
              <a:sym typeface="DM Sans"/>
            </a:endParaRPr>
          </a:p>
        </p:txBody>
      </p:sp>
      <p:sp>
        <p:nvSpPr>
          <p:cNvPr id="618" name="Google Shape;618;p92"/>
          <p:cNvSpPr txBox="1"/>
          <p:nvPr/>
        </p:nvSpPr>
        <p:spPr>
          <a:xfrm>
            <a:off x="643000" y="684700"/>
            <a:ext cx="80991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9.  Interpretación de resultados</a:t>
            </a:r>
            <a:endParaRPr b="1" sz="4000">
              <a:solidFill>
                <a:schemeClr val="dk1"/>
              </a:solidFill>
              <a:latin typeface="DM Sans"/>
              <a:ea typeface="DM Sans"/>
              <a:cs typeface="DM Sans"/>
              <a:sym typeface="DM Sans"/>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93"/>
          <p:cNvSpPr txBox="1"/>
          <p:nvPr/>
        </p:nvSpPr>
        <p:spPr>
          <a:xfrm>
            <a:off x="629550" y="1401750"/>
            <a:ext cx="41688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100"/>
              </a:spcBef>
              <a:spcAft>
                <a:spcPts val="0"/>
              </a:spcAft>
              <a:buNone/>
            </a:pPr>
            <a:r>
              <a:t/>
            </a:r>
            <a:endParaRPr sz="1350">
              <a:solidFill>
                <a:schemeClr val="dk1"/>
              </a:solidFill>
              <a:highlight>
                <a:srgbClr val="FFFFFF"/>
              </a:highlight>
              <a:latin typeface="DM Sans"/>
              <a:ea typeface="DM Sans"/>
              <a:cs typeface="DM Sans"/>
              <a:sym typeface="DM Sans"/>
            </a:endParaRPr>
          </a:p>
          <a:p>
            <a:pPr indent="-314325" lvl="0" marL="457200" marR="0" rtl="0" algn="l">
              <a:lnSpc>
                <a:spcPct val="115000"/>
              </a:lnSpc>
              <a:spcBef>
                <a:spcPts val="1100"/>
              </a:spcBef>
              <a:spcAft>
                <a:spcPts val="0"/>
              </a:spcAft>
              <a:buClr>
                <a:srgbClr val="E0FF00"/>
              </a:buClr>
              <a:buSzPts val="1350"/>
              <a:buFont typeface="DM Sans"/>
              <a:buChar char="3"/>
            </a:pPr>
            <a:r>
              <a:rPr lang="es" sz="1350">
                <a:solidFill>
                  <a:schemeClr val="dk1"/>
                </a:solidFill>
                <a:highlight>
                  <a:srgbClr val="FFFFFF"/>
                </a:highlight>
                <a:latin typeface="DM Sans"/>
                <a:ea typeface="DM Sans"/>
                <a:cs typeface="DM Sans"/>
                <a:sym typeface="DM Sans"/>
              </a:rPr>
              <a:t>El tercero son los ingresos moderados y las altas reclamaciones. Esto podría ser plausible si es algo que las personas de ingresos medios necesitan pero que no siempre pueden pagar, como ciertas declaraciones de propiedades saludables. Así que probablemente deberíamos investigar esto más a fondo.</a:t>
            </a:r>
            <a:endParaRPr sz="1350">
              <a:solidFill>
                <a:schemeClr val="dk1"/>
              </a:solidFill>
              <a:highlight>
                <a:srgbClr val="FFFFFF"/>
              </a:highlight>
              <a:latin typeface="DM Sans"/>
              <a:ea typeface="DM Sans"/>
              <a:cs typeface="DM Sans"/>
              <a:sym typeface="DM Sans"/>
            </a:endParaRPr>
          </a:p>
          <a:p>
            <a:pPr indent="0" lvl="0" marL="0" rtl="0" algn="l">
              <a:spcBef>
                <a:spcPts val="700"/>
              </a:spcBef>
              <a:spcAft>
                <a:spcPts val="0"/>
              </a:spcAft>
              <a:buNone/>
            </a:pPr>
            <a:r>
              <a:t/>
            </a:r>
            <a:endParaRPr sz="1350">
              <a:latin typeface="DM Sans"/>
              <a:ea typeface="DM Sans"/>
              <a:cs typeface="DM Sans"/>
              <a:sym typeface="DM Sans"/>
            </a:endParaRPr>
          </a:p>
        </p:txBody>
      </p:sp>
      <p:sp>
        <p:nvSpPr>
          <p:cNvPr id="624" name="Google Shape;624;p93"/>
          <p:cNvSpPr txBox="1"/>
          <p:nvPr/>
        </p:nvSpPr>
        <p:spPr>
          <a:xfrm>
            <a:off x="4700950" y="1838175"/>
            <a:ext cx="4060800" cy="1826400"/>
          </a:xfrm>
          <a:prstGeom prst="rect">
            <a:avLst/>
          </a:prstGeom>
          <a:noFill/>
          <a:ln>
            <a:noFill/>
          </a:ln>
        </p:spPr>
        <p:txBody>
          <a:bodyPr anchorCtr="0" anchor="t" bIns="91425" lIns="91425" spcFirstLastPara="1" rIns="91425" wrap="square" tIns="91425">
            <a:spAutoFit/>
          </a:bodyPr>
          <a:lstStyle/>
          <a:p>
            <a:pPr indent="-314325" lvl="0" marL="457200" rtl="0" algn="l">
              <a:lnSpc>
                <a:spcPct val="115000"/>
              </a:lnSpc>
              <a:spcBef>
                <a:spcPts val="1100"/>
              </a:spcBef>
              <a:spcAft>
                <a:spcPts val="0"/>
              </a:spcAft>
              <a:buClr>
                <a:srgbClr val="E0FF00"/>
              </a:buClr>
              <a:buSzPts val="1350"/>
              <a:buFont typeface="DM Sans"/>
              <a:buChar char="4"/>
            </a:pPr>
            <a:r>
              <a:rPr lang="es" sz="1350">
                <a:solidFill>
                  <a:schemeClr val="dk1"/>
                </a:solidFill>
                <a:highlight>
                  <a:schemeClr val="lt1"/>
                </a:highlight>
                <a:latin typeface="DM Sans"/>
                <a:ea typeface="DM Sans"/>
                <a:cs typeface="DM Sans"/>
                <a:sym typeface="DM Sans"/>
              </a:rPr>
              <a:t>La última categoría es la de ingresos bajos pero reclamaciones muy elevadas. Estos claramente no son asequibles y, con la excepción de algo como las declaraciones de propiedades saludables, bien podrían ser intentos de obtener efectivo gratis. Lo más probable es que los rechacemos.</a:t>
            </a:r>
            <a:endParaRPr/>
          </a:p>
        </p:txBody>
      </p:sp>
      <p:sp>
        <p:nvSpPr>
          <p:cNvPr id="625" name="Google Shape;625;p93"/>
          <p:cNvSpPr txBox="1"/>
          <p:nvPr/>
        </p:nvSpPr>
        <p:spPr>
          <a:xfrm>
            <a:off x="643000" y="684700"/>
            <a:ext cx="80991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9.  Interpretación de resultados</a:t>
            </a:r>
            <a:endParaRPr b="1" sz="4000">
              <a:solidFill>
                <a:schemeClr val="dk1"/>
              </a:solidFill>
              <a:latin typeface="DM Sans"/>
              <a:ea typeface="DM Sans"/>
              <a:cs typeface="DM Sans"/>
              <a:sym typeface="DM Sans"/>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94"/>
          <p:cNvSpPr txBox="1"/>
          <p:nvPr>
            <p:ph idx="4294967295" type="title"/>
          </p:nvPr>
        </p:nvSpPr>
        <p:spPr>
          <a:xfrm>
            <a:off x="311700" y="8764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s" sz="3620">
                <a:latin typeface="Anton"/>
                <a:ea typeface="Anton"/>
                <a:cs typeface="Anton"/>
                <a:sym typeface="Anton"/>
              </a:rPr>
              <a:t>¿Algunas desventajas del k-means?</a:t>
            </a:r>
            <a:endParaRPr sz="3620">
              <a:latin typeface="Anton"/>
              <a:ea typeface="Anton"/>
              <a:cs typeface="Anton"/>
              <a:sym typeface="Anton"/>
            </a:endParaRPr>
          </a:p>
        </p:txBody>
      </p:sp>
      <p:pic>
        <p:nvPicPr>
          <p:cNvPr id="631" name="Google Shape;631;p94"/>
          <p:cNvPicPr preferRelativeResize="0"/>
          <p:nvPr/>
        </p:nvPicPr>
        <p:blipFill>
          <a:blip r:embed="rId3">
            <a:alphaModFix/>
          </a:blip>
          <a:stretch>
            <a:fillRect/>
          </a:stretch>
        </p:blipFill>
        <p:spPr>
          <a:xfrm>
            <a:off x="2431000" y="1873200"/>
            <a:ext cx="4282000" cy="2381875"/>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95"/>
          <p:cNvSpPr txBox="1"/>
          <p:nvPr>
            <p:ph idx="4294967295" type="body"/>
          </p:nvPr>
        </p:nvSpPr>
        <p:spPr>
          <a:xfrm>
            <a:off x="352550" y="1239700"/>
            <a:ext cx="4839300" cy="3780300"/>
          </a:xfrm>
          <a:prstGeom prst="rect">
            <a:avLst/>
          </a:prstGeom>
        </p:spPr>
        <p:txBody>
          <a:bodyPr anchorCtr="0" anchor="t" bIns="91425" lIns="91425" spcFirstLastPara="1" rIns="91425" wrap="square" tIns="91425">
            <a:noAutofit/>
          </a:bodyPr>
          <a:lstStyle/>
          <a:p>
            <a:pPr indent="0" lvl="0" marL="0" rtl="0" algn="l">
              <a:lnSpc>
                <a:spcPct val="115000"/>
              </a:lnSpc>
              <a:spcBef>
                <a:spcPts val="1100"/>
              </a:spcBef>
              <a:spcAft>
                <a:spcPts val="0"/>
              </a:spcAft>
              <a:buClr>
                <a:schemeClr val="dk1"/>
              </a:buClr>
              <a:buSzPts val="1100"/>
              <a:buFont typeface="Arial"/>
              <a:buNone/>
            </a:pPr>
            <a:r>
              <a:t/>
            </a:r>
            <a:endParaRPr b="1"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1200"/>
              </a:spcBef>
              <a:spcAft>
                <a:spcPts val="0"/>
              </a:spcAft>
              <a:buClr>
                <a:srgbClr val="E0FF00"/>
              </a:buClr>
              <a:buSzPts val="1350"/>
              <a:buFont typeface="Helvetica Neue"/>
              <a:buAutoNum type="arabicPeriod"/>
            </a:pPr>
            <a:r>
              <a:rPr lang="es" sz="1350">
                <a:solidFill>
                  <a:schemeClr val="dk1"/>
                </a:solidFill>
                <a:highlight>
                  <a:srgbClr val="FFFFFF"/>
                </a:highlight>
                <a:latin typeface="DM Sans"/>
                <a:ea typeface="DM Sans"/>
                <a:cs typeface="DM Sans"/>
                <a:sym typeface="DM Sans"/>
              </a:rPr>
              <a:t>El algoritmo k-means da </a:t>
            </a:r>
            <a:r>
              <a:rPr b="1" lang="es" sz="1350">
                <a:solidFill>
                  <a:schemeClr val="dk1"/>
                </a:solidFill>
                <a:highlight>
                  <a:srgbClr val="FFFFFF"/>
                </a:highlight>
                <a:latin typeface="DM Sans"/>
                <a:ea typeface="DM Sans"/>
                <a:cs typeface="DM Sans"/>
                <a:sym typeface="DM Sans"/>
              </a:rPr>
              <a:t>más peso a los clústeres más grandes</a:t>
            </a:r>
            <a:r>
              <a:rPr lang="es" sz="1350">
                <a:solidFill>
                  <a:schemeClr val="dk1"/>
                </a:solidFill>
                <a:highlight>
                  <a:srgbClr val="FFFFFF"/>
                </a:highlight>
                <a:latin typeface="DM Sans"/>
                <a:ea typeface="DM Sans"/>
                <a:cs typeface="DM Sans"/>
                <a:sym typeface="DM Sans"/>
              </a:rPr>
              <a:t>, ya que intenta minimizar la variación intra-clúster, por lo que en los casos en los que los clústeres no tienen naturalmente el mismo tamaño, esto </a:t>
            </a:r>
            <a:r>
              <a:rPr b="1" lang="es" sz="1350">
                <a:solidFill>
                  <a:schemeClr val="dk1"/>
                </a:solidFill>
                <a:highlight>
                  <a:srgbClr val="FFFFFF"/>
                </a:highlight>
                <a:latin typeface="DM Sans"/>
                <a:ea typeface="DM Sans"/>
                <a:cs typeface="DM Sans"/>
                <a:sym typeface="DM Sans"/>
              </a:rPr>
              <a:t>podría resultar en resultados sesgados</a:t>
            </a:r>
            <a:r>
              <a:rPr lang="es" sz="1350">
                <a:solidFill>
                  <a:schemeClr val="dk1"/>
                </a:solidFill>
                <a:highlight>
                  <a:srgbClr val="FFFFFF"/>
                </a:highlight>
                <a:latin typeface="DM Sans"/>
                <a:ea typeface="DM Sans"/>
                <a:cs typeface="DM Sans"/>
                <a:sym typeface="DM Sans"/>
              </a:rPr>
              <a:t>.</a:t>
            </a:r>
            <a:endParaRPr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0"/>
              </a:spcBef>
              <a:spcAft>
                <a:spcPts val="0"/>
              </a:spcAft>
              <a:buClr>
                <a:srgbClr val="E0FF00"/>
              </a:buClr>
              <a:buSzPts val="1350"/>
              <a:buFont typeface="Helvetica Neue"/>
              <a:buAutoNum type="arabicPeriod"/>
            </a:pPr>
            <a:r>
              <a:rPr lang="es" sz="1350">
                <a:solidFill>
                  <a:schemeClr val="dk1"/>
                </a:solidFill>
                <a:highlight>
                  <a:srgbClr val="FFFFFF"/>
                </a:highlight>
                <a:latin typeface="DM Sans"/>
                <a:ea typeface="DM Sans"/>
                <a:cs typeface="DM Sans"/>
                <a:sym typeface="DM Sans"/>
              </a:rPr>
              <a:t>No necesariamente converge de forma </a:t>
            </a:r>
            <a:r>
              <a:rPr lang="es" sz="1350">
                <a:solidFill>
                  <a:srgbClr val="121212"/>
                </a:solidFill>
                <a:highlight>
                  <a:srgbClr val="FFFFFF"/>
                </a:highlight>
                <a:latin typeface="DM Sans"/>
                <a:ea typeface="DM Sans"/>
                <a:cs typeface="DM Sans"/>
                <a:sym typeface="DM Sans"/>
              </a:rPr>
              <a:t>uniforme o rápida, por lo que la elección de los </a:t>
            </a:r>
            <a:r>
              <a:rPr b="1" lang="es" sz="1350">
                <a:solidFill>
                  <a:srgbClr val="121212"/>
                </a:solidFill>
                <a:highlight>
                  <a:srgbClr val="FFFFFF"/>
                </a:highlight>
                <a:latin typeface="DM Sans"/>
                <a:ea typeface="DM Sans"/>
                <a:cs typeface="DM Sans"/>
                <a:sym typeface="DM Sans"/>
              </a:rPr>
              <a:t>puntos iniciales</a:t>
            </a:r>
            <a:r>
              <a:rPr lang="es" sz="1350">
                <a:solidFill>
                  <a:srgbClr val="121212"/>
                </a:solidFill>
                <a:highlight>
                  <a:srgbClr val="FFFFFF"/>
                </a:highlight>
                <a:latin typeface="DM Sans"/>
                <a:ea typeface="DM Sans"/>
                <a:cs typeface="DM Sans"/>
                <a:sym typeface="DM Sans"/>
              </a:rPr>
              <a:t> es sumamente importante. Este grado de dependencia no es necesariamente el ideal.</a:t>
            </a:r>
            <a:endParaRPr sz="1350">
              <a:solidFill>
                <a:srgbClr val="121212"/>
              </a:solidFill>
              <a:highlight>
                <a:srgbClr val="FFFFFF"/>
              </a:highlight>
              <a:latin typeface="DM Sans"/>
              <a:ea typeface="DM Sans"/>
              <a:cs typeface="DM Sans"/>
              <a:sym typeface="DM Sans"/>
            </a:endParaRPr>
          </a:p>
          <a:p>
            <a:pPr indent="-314325" lvl="0" marL="457200" rtl="0" algn="l">
              <a:lnSpc>
                <a:spcPct val="115000"/>
              </a:lnSpc>
              <a:spcBef>
                <a:spcPts val="0"/>
              </a:spcBef>
              <a:spcAft>
                <a:spcPts val="0"/>
              </a:spcAft>
              <a:buClr>
                <a:srgbClr val="E0FF00"/>
              </a:buClr>
              <a:buSzPts val="1350"/>
              <a:buFont typeface="Helvetica Neue"/>
              <a:buAutoNum type="arabicPeriod"/>
            </a:pPr>
            <a:r>
              <a:rPr lang="es" sz="1350">
                <a:solidFill>
                  <a:srgbClr val="121212"/>
                </a:solidFill>
                <a:highlight>
                  <a:srgbClr val="FFFFFF"/>
                </a:highlight>
                <a:latin typeface="DM Sans"/>
                <a:ea typeface="DM Sans"/>
                <a:cs typeface="DM Sans"/>
                <a:sym typeface="DM Sans"/>
              </a:rPr>
              <a:t>Los </a:t>
            </a:r>
            <a:r>
              <a:rPr b="1" lang="es" sz="1350">
                <a:solidFill>
                  <a:srgbClr val="121212"/>
                </a:solidFill>
                <a:highlight>
                  <a:srgbClr val="FFFFFF"/>
                </a:highlight>
                <a:latin typeface="DM Sans"/>
                <a:ea typeface="DM Sans"/>
                <a:cs typeface="DM Sans"/>
                <a:sym typeface="DM Sans"/>
              </a:rPr>
              <a:t>valores atípicos pueden influir</a:t>
            </a:r>
            <a:r>
              <a:rPr lang="es" sz="1350">
                <a:solidFill>
                  <a:srgbClr val="121212"/>
                </a:solidFill>
                <a:highlight>
                  <a:srgbClr val="FFFFFF"/>
                </a:highlight>
                <a:latin typeface="DM Sans"/>
                <a:ea typeface="DM Sans"/>
                <a:cs typeface="DM Sans"/>
                <a:sym typeface="DM Sans"/>
              </a:rPr>
              <a:t> en gran medida en los datos y las medias del grupo, a menos que se cumpla una alterna</a:t>
            </a:r>
            <a:r>
              <a:rPr lang="es" sz="1350">
                <a:solidFill>
                  <a:schemeClr val="dk1"/>
                </a:solidFill>
                <a:highlight>
                  <a:srgbClr val="FFFFFF"/>
                </a:highlight>
                <a:latin typeface="DM Sans"/>
                <a:ea typeface="DM Sans"/>
                <a:cs typeface="DM Sans"/>
                <a:sym typeface="DM Sans"/>
              </a:rPr>
              <a:t>tiva.</a:t>
            </a:r>
            <a:endParaRPr sz="1350">
              <a:latin typeface="DM Sans"/>
              <a:ea typeface="DM Sans"/>
              <a:cs typeface="DM Sans"/>
              <a:sym typeface="DM Sans"/>
            </a:endParaRPr>
          </a:p>
        </p:txBody>
      </p:sp>
      <p:pic>
        <p:nvPicPr>
          <p:cNvPr id="637" name="Google Shape;637;p95"/>
          <p:cNvPicPr preferRelativeResize="0"/>
          <p:nvPr/>
        </p:nvPicPr>
        <p:blipFill>
          <a:blip r:embed="rId3">
            <a:alphaModFix/>
          </a:blip>
          <a:stretch>
            <a:fillRect/>
          </a:stretch>
        </p:blipFill>
        <p:spPr>
          <a:xfrm>
            <a:off x="5111500" y="1357724"/>
            <a:ext cx="3725599" cy="3183251"/>
          </a:xfrm>
          <a:prstGeom prst="rect">
            <a:avLst/>
          </a:prstGeom>
          <a:noFill/>
          <a:ln>
            <a:noFill/>
          </a:ln>
        </p:spPr>
      </p:pic>
      <p:sp>
        <p:nvSpPr>
          <p:cNvPr id="638" name="Google Shape;638;p95"/>
          <p:cNvSpPr txBox="1"/>
          <p:nvPr/>
        </p:nvSpPr>
        <p:spPr>
          <a:xfrm>
            <a:off x="279125" y="881400"/>
            <a:ext cx="8099100" cy="800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Deficiencias potenciales</a:t>
            </a:r>
            <a:endParaRPr b="1" sz="4000">
              <a:solidFill>
                <a:schemeClr val="dk1"/>
              </a:solidFill>
              <a:latin typeface="DM Sans"/>
              <a:ea typeface="DM Sans"/>
              <a:cs typeface="DM Sans"/>
              <a:sym typeface="DM Sans"/>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96"/>
          <p:cNvSpPr txBox="1"/>
          <p:nvPr>
            <p:ph idx="4294967295" type="title"/>
          </p:nvPr>
        </p:nvSpPr>
        <p:spPr>
          <a:xfrm>
            <a:off x="543450" y="378675"/>
            <a:ext cx="85206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s" sz="4000">
                <a:latin typeface="DM Sans"/>
                <a:ea typeface="DM Sans"/>
                <a:cs typeface="DM Sans"/>
                <a:sym typeface="DM Sans"/>
              </a:rPr>
              <a:t>10.  Conclusiones</a:t>
            </a:r>
            <a:endParaRPr b="1" sz="4000">
              <a:latin typeface="DM Sans"/>
              <a:ea typeface="DM Sans"/>
              <a:cs typeface="DM Sans"/>
              <a:sym typeface="DM Sans"/>
            </a:endParaRPr>
          </a:p>
          <a:p>
            <a:pPr indent="0" lvl="0" marL="0" marR="0" rtl="0" algn="l">
              <a:lnSpc>
                <a:spcPct val="115000"/>
              </a:lnSpc>
              <a:spcBef>
                <a:spcPts val="1200"/>
              </a:spcBef>
              <a:spcAft>
                <a:spcPts val="1200"/>
              </a:spcAft>
              <a:buNone/>
            </a:pPr>
            <a:r>
              <a:t/>
            </a:r>
            <a:endParaRPr b="1" sz="4000">
              <a:latin typeface="DM Sans"/>
              <a:ea typeface="DM Sans"/>
              <a:cs typeface="DM Sans"/>
              <a:sym typeface="DM Sans"/>
            </a:endParaRPr>
          </a:p>
        </p:txBody>
      </p:sp>
      <p:sp>
        <p:nvSpPr>
          <p:cNvPr id="644" name="Google Shape;644;p96"/>
          <p:cNvSpPr txBox="1"/>
          <p:nvPr>
            <p:ph idx="4294967295" type="body"/>
          </p:nvPr>
        </p:nvSpPr>
        <p:spPr>
          <a:xfrm>
            <a:off x="736050" y="1053450"/>
            <a:ext cx="5223000" cy="34164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sz="1350">
                <a:solidFill>
                  <a:schemeClr val="dk1"/>
                </a:solidFill>
                <a:highlight>
                  <a:srgbClr val="FFFFFF"/>
                </a:highlight>
                <a:latin typeface="DM Sans"/>
                <a:ea typeface="DM Sans"/>
                <a:cs typeface="DM Sans"/>
                <a:sym typeface="DM Sans"/>
              </a:rPr>
              <a:t>En este caso, dividimos con éxito el conjunto de datos en 4 grupos separados y validamos nuestra intuición basada en la agrupación de  kmeans. </a:t>
            </a:r>
            <a:endParaRPr sz="1350">
              <a:solidFill>
                <a:schemeClr val="dk1"/>
              </a:solidFill>
              <a:highlight>
                <a:srgbClr val="FFFFFF"/>
              </a:highlight>
              <a:latin typeface="DM Sans"/>
              <a:ea typeface="DM Sans"/>
              <a:cs typeface="DM Sans"/>
              <a:sym typeface="DM Sans"/>
            </a:endParaRPr>
          </a:p>
          <a:p>
            <a:pPr indent="0" lvl="0" marL="0" rtl="0" algn="just">
              <a:lnSpc>
                <a:spcPct val="115000"/>
              </a:lnSpc>
              <a:spcBef>
                <a:spcPts val="1200"/>
              </a:spcBef>
              <a:spcAft>
                <a:spcPts val="1200"/>
              </a:spcAft>
              <a:buNone/>
            </a:pPr>
            <a:r>
              <a:rPr lang="es" sz="1350">
                <a:solidFill>
                  <a:schemeClr val="dk1"/>
                </a:solidFill>
                <a:highlight>
                  <a:srgbClr val="FFFFFF"/>
                </a:highlight>
                <a:latin typeface="DM Sans"/>
                <a:ea typeface="DM Sans"/>
                <a:cs typeface="DM Sans"/>
                <a:sym typeface="DM Sans"/>
              </a:rPr>
              <a:t>Aprendimos que hay muchos supuestos incorporados en la agrupación de k-means (es decir, la elección de la métrica de distancia, la normalización y k) y que esto no se puede automatizar fácilmente, ya que estas opciones dependen del conjunto de datos particular en mano. </a:t>
            </a:r>
            <a:endParaRPr sz="1350">
              <a:solidFill>
                <a:schemeClr val="dk1"/>
              </a:solidFill>
              <a:latin typeface="DM Sans"/>
              <a:ea typeface="DM Sans"/>
              <a:cs typeface="DM Sans"/>
              <a:sym typeface="DM Sans"/>
            </a:endParaRPr>
          </a:p>
        </p:txBody>
      </p:sp>
      <p:pic>
        <p:nvPicPr>
          <p:cNvPr id="645" name="Google Shape;645;p96"/>
          <p:cNvPicPr preferRelativeResize="0"/>
          <p:nvPr/>
        </p:nvPicPr>
        <p:blipFill>
          <a:blip r:embed="rId3">
            <a:alphaModFix/>
          </a:blip>
          <a:stretch>
            <a:fillRect/>
          </a:stretch>
        </p:blipFill>
        <p:spPr>
          <a:xfrm>
            <a:off x="6154522" y="1803300"/>
            <a:ext cx="2296800" cy="1916725"/>
          </a:xfrm>
          <a:prstGeom prst="rect">
            <a:avLst/>
          </a:prstGeom>
          <a:noFill/>
          <a:ln>
            <a:noFill/>
          </a:ln>
        </p:spPr>
      </p:pic>
      <p:sp>
        <p:nvSpPr>
          <p:cNvPr id="646" name="Google Shape;646;p96"/>
          <p:cNvSpPr txBox="1"/>
          <p:nvPr/>
        </p:nvSpPr>
        <p:spPr>
          <a:xfrm>
            <a:off x="806400" y="3367625"/>
            <a:ext cx="5152800" cy="1109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1200"/>
              </a:spcAft>
              <a:buNone/>
            </a:pPr>
            <a:r>
              <a:rPr lang="es" sz="1350">
                <a:solidFill>
                  <a:schemeClr val="dk1"/>
                </a:solidFill>
                <a:highlight>
                  <a:schemeClr val="lt1"/>
                </a:highlight>
                <a:latin typeface="DM Sans"/>
                <a:ea typeface="DM Sans"/>
                <a:cs typeface="DM Sans"/>
                <a:sym typeface="DM Sans"/>
              </a:rPr>
              <a:t>Una vez que se han identificado los grupos individuales, la compañía de seguros ahora puede determinar qué reclamos investigar más a fondo o considerar de inmediato como fraudulentos en función de algunos criterios adicionales.</a:t>
            </a:r>
            <a:endParaRPr sz="1350">
              <a:latin typeface="DM Sans"/>
              <a:ea typeface="DM Sans"/>
              <a:cs typeface="DM Sans"/>
              <a:sym typeface="DM Sans"/>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97"/>
          <p:cNvSpPr txBox="1"/>
          <p:nvPr>
            <p:ph idx="4294967295" type="title"/>
          </p:nvPr>
        </p:nvSpPr>
        <p:spPr>
          <a:xfrm>
            <a:off x="431625" y="737125"/>
            <a:ext cx="8520600" cy="572700"/>
          </a:xfrm>
          <a:prstGeom prst="rect">
            <a:avLst/>
          </a:prstGeom>
        </p:spPr>
        <p:txBody>
          <a:bodyPr anchorCtr="0" anchor="t" bIns="91425" lIns="91425" spcFirstLastPara="1" rIns="91425" wrap="square" tIns="91425">
            <a:normAutofit fontScale="90000"/>
          </a:bodyPr>
          <a:lstStyle/>
          <a:p>
            <a:pPr indent="0" lvl="0" marL="0" marR="0" rtl="0" algn="l">
              <a:lnSpc>
                <a:spcPct val="115000"/>
              </a:lnSpc>
              <a:spcBef>
                <a:spcPts val="0"/>
              </a:spcBef>
              <a:spcAft>
                <a:spcPts val="1200"/>
              </a:spcAft>
              <a:buNone/>
            </a:pPr>
            <a:r>
              <a:rPr b="1" lang="es" sz="4000">
                <a:latin typeface="DM Sans"/>
                <a:ea typeface="DM Sans"/>
                <a:cs typeface="DM Sans"/>
                <a:sym typeface="DM Sans"/>
              </a:rPr>
              <a:t>¡</a:t>
            </a:r>
            <a:r>
              <a:rPr b="1" lang="es" sz="4000">
                <a:latin typeface="DM Sans"/>
                <a:ea typeface="DM Sans"/>
                <a:cs typeface="DM Sans"/>
                <a:sym typeface="DM Sans"/>
              </a:rPr>
              <a:t>Para llevar!</a:t>
            </a:r>
            <a:endParaRPr b="1" sz="4000">
              <a:latin typeface="DM Sans"/>
              <a:ea typeface="DM Sans"/>
              <a:cs typeface="DM Sans"/>
              <a:sym typeface="DM Sans"/>
            </a:endParaRPr>
          </a:p>
        </p:txBody>
      </p:sp>
      <p:sp>
        <p:nvSpPr>
          <p:cNvPr id="652" name="Google Shape;652;p97"/>
          <p:cNvSpPr txBox="1"/>
          <p:nvPr>
            <p:ph idx="4294967295" type="body"/>
          </p:nvPr>
        </p:nvSpPr>
        <p:spPr>
          <a:xfrm>
            <a:off x="372525" y="1349500"/>
            <a:ext cx="4593000" cy="3416400"/>
          </a:xfrm>
          <a:prstGeom prst="rect">
            <a:avLst/>
          </a:prstGeom>
        </p:spPr>
        <p:txBody>
          <a:bodyPr anchorCtr="0" anchor="t" bIns="91425" lIns="91425" spcFirstLastPara="1" rIns="91425" wrap="square" tIns="91425">
            <a:noAutofit/>
          </a:bodyPr>
          <a:lstStyle/>
          <a:p>
            <a:pPr indent="0" lvl="0" marL="0" rtl="0" algn="l">
              <a:lnSpc>
                <a:spcPct val="115000"/>
              </a:lnSpc>
              <a:spcBef>
                <a:spcPts val="1100"/>
              </a:spcBef>
              <a:spcAft>
                <a:spcPts val="0"/>
              </a:spcAft>
              <a:buClr>
                <a:schemeClr val="dk1"/>
              </a:buClr>
              <a:buSzPts val="1100"/>
              <a:buFont typeface="Arial"/>
              <a:buNone/>
            </a:pPr>
            <a:r>
              <a:rPr lang="es" sz="1350">
                <a:solidFill>
                  <a:schemeClr val="dk1"/>
                </a:solidFill>
                <a:highlight>
                  <a:srgbClr val="FFFFFF"/>
                </a:highlight>
                <a:latin typeface="DM Sans"/>
                <a:ea typeface="DM Sans"/>
                <a:cs typeface="DM Sans"/>
                <a:sym typeface="DM Sans"/>
              </a:rPr>
              <a:t>En este caso, presentamos los conceptos de técnicas de </a:t>
            </a:r>
            <a:r>
              <a:rPr b="1" lang="es" sz="1350">
                <a:solidFill>
                  <a:schemeClr val="dk1"/>
                </a:solidFill>
                <a:highlight>
                  <a:srgbClr val="FFFFFF"/>
                </a:highlight>
                <a:latin typeface="DM Sans"/>
                <a:ea typeface="DM Sans"/>
                <a:cs typeface="DM Sans"/>
                <a:sym typeface="DM Sans"/>
              </a:rPr>
              <a:t>aprendizaje no supervisado</a:t>
            </a:r>
            <a:r>
              <a:rPr lang="es" sz="1350">
                <a:solidFill>
                  <a:schemeClr val="dk1"/>
                </a:solidFill>
                <a:highlight>
                  <a:srgbClr val="FFFFFF"/>
                </a:highlight>
                <a:latin typeface="DM Sans"/>
                <a:ea typeface="DM Sans"/>
                <a:cs typeface="DM Sans"/>
                <a:sym typeface="DM Sans"/>
              </a:rPr>
              <a:t> y </a:t>
            </a:r>
            <a:r>
              <a:rPr b="1" lang="es" sz="1350">
                <a:solidFill>
                  <a:schemeClr val="dk1"/>
                </a:solidFill>
                <a:highlight>
                  <a:srgbClr val="FFFFFF"/>
                </a:highlight>
                <a:latin typeface="DM Sans"/>
                <a:ea typeface="DM Sans"/>
                <a:cs typeface="DM Sans"/>
                <a:sym typeface="DM Sans"/>
              </a:rPr>
              <a:t>agrupación</a:t>
            </a:r>
            <a:r>
              <a:rPr lang="es" sz="1350">
                <a:solidFill>
                  <a:schemeClr val="dk1"/>
                </a:solidFill>
                <a:highlight>
                  <a:srgbClr val="FFFFFF"/>
                </a:highlight>
                <a:latin typeface="DM Sans"/>
                <a:ea typeface="DM Sans"/>
                <a:cs typeface="DM Sans"/>
                <a:sym typeface="DM Sans"/>
              </a:rPr>
              <a:t>. En particular, discutimos el algoritmo k</a:t>
            </a:r>
            <a:r>
              <a:rPr b="1" lang="es" sz="1350">
                <a:solidFill>
                  <a:schemeClr val="dk1"/>
                </a:solidFill>
                <a:highlight>
                  <a:srgbClr val="FFFFFF"/>
                </a:highlight>
                <a:latin typeface="DM Sans"/>
                <a:ea typeface="DM Sans"/>
                <a:cs typeface="DM Sans"/>
                <a:sym typeface="DM Sans"/>
              </a:rPr>
              <a:t>-means</a:t>
            </a:r>
            <a:r>
              <a:rPr lang="es" sz="1350">
                <a:solidFill>
                  <a:schemeClr val="dk1"/>
                </a:solidFill>
                <a:highlight>
                  <a:srgbClr val="FFFFFF"/>
                </a:highlight>
                <a:latin typeface="DM Sans"/>
                <a:ea typeface="DM Sans"/>
                <a:cs typeface="DM Sans"/>
                <a:sym typeface="DM Sans"/>
              </a:rPr>
              <a:t> y su funcionamiento interno. Hicimos esto para:</a:t>
            </a:r>
            <a:endParaRPr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1200"/>
              </a:spcBef>
              <a:spcAft>
                <a:spcPts val="0"/>
              </a:spcAft>
              <a:buClr>
                <a:schemeClr val="dk1"/>
              </a:buClr>
              <a:buSzPts val="1350"/>
              <a:buFont typeface="DM Sans"/>
              <a:buAutoNum type="arabicPeriod"/>
            </a:pPr>
            <a:r>
              <a:rPr lang="es" sz="1350">
                <a:solidFill>
                  <a:schemeClr val="dk1"/>
                </a:solidFill>
                <a:highlight>
                  <a:srgbClr val="FFFFFF"/>
                </a:highlight>
                <a:latin typeface="DM Sans"/>
                <a:ea typeface="DM Sans"/>
                <a:cs typeface="DM Sans"/>
                <a:sym typeface="DM Sans"/>
              </a:rPr>
              <a:t>Visualización de un conjunto de datos para generar posibles agrupaciones en nuestros datos</a:t>
            </a:r>
            <a:endParaRPr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0"/>
              </a:spcBef>
              <a:spcAft>
                <a:spcPts val="0"/>
              </a:spcAft>
              <a:buClr>
                <a:schemeClr val="dk1"/>
              </a:buClr>
              <a:buSzPts val="1350"/>
              <a:buFont typeface="DM Sans"/>
              <a:buAutoNum type="arabicPeriod"/>
            </a:pPr>
            <a:r>
              <a:rPr lang="es" sz="1350">
                <a:solidFill>
                  <a:schemeClr val="dk1"/>
                </a:solidFill>
                <a:highlight>
                  <a:srgbClr val="FFFFFF"/>
                </a:highlight>
                <a:latin typeface="DM Sans"/>
                <a:ea typeface="DM Sans"/>
                <a:cs typeface="DM Sans"/>
                <a:sym typeface="DM Sans"/>
              </a:rPr>
              <a:t>Presentamos el concepto de k-means y cómo funciona el algoritmo</a:t>
            </a:r>
            <a:endParaRPr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0"/>
              </a:spcBef>
              <a:spcAft>
                <a:spcPts val="0"/>
              </a:spcAft>
              <a:buClr>
                <a:schemeClr val="dk1"/>
              </a:buClr>
              <a:buSzPts val="1350"/>
              <a:buFont typeface="DM Sans"/>
              <a:buAutoNum type="arabicPeriod"/>
            </a:pPr>
            <a:r>
              <a:rPr lang="es" sz="1350">
                <a:solidFill>
                  <a:schemeClr val="dk1"/>
                </a:solidFill>
                <a:highlight>
                  <a:srgbClr val="FFFFFF"/>
                </a:highlight>
                <a:latin typeface="DM Sans"/>
                <a:ea typeface="DM Sans"/>
                <a:cs typeface="DM Sans"/>
                <a:sym typeface="DM Sans"/>
              </a:rPr>
              <a:t>Alterar los datos para que se ajusten a los errores del algoritmo</a:t>
            </a:r>
            <a:endParaRPr sz="1350">
              <a:solidFill>
                <a:schemeClr val="dk1"/>
              </a:solidFill>
              <a:highlight>
                <a:srgbClr val="FFFFFF"/>
              </a:highlight>
              <a:latin typeface="DM Sans"/>
              <a:ea typeface="DM Sans"/>
              <a:cs typeface="DM Sans"/>
              <a:sym typeface="DM Sans"/>
            </a:endParaRPr>
          </a:p>
          <a:p>
            <a:pPr indent="-314325" lvl="0" marL="457200" rtl="0" algn="l">
              <a:lnSpc>
                <a:spcPct val="115000"/>
              </a:lnSpc>
              <a:spcBef>
                <a:spcPts val="0"/>
              </a:spcBef>
              <a:spcAft>
                <a:spcPts val="0"/>
              </a:spcAft>
              <a:buClr>
                <a:schemeClr val="dk1"/>
              </a:buClr>
              <a:buSzPts val="1350"/>
              <a:buFont typeface="DM Sans"/>
              <a:buAutoNum type="arabicPeriod"/>
            </a:pPr>
            <a:r>
              <a:rPr lang="es" sz="1350">
                <a:solidFill>
                  <a:schemeClr val="dk1"/>
                </a:solidFill>
                <a:highlight>
                  <a:srgbClr val="FFFFFF"/>
                </a:highlight>
                <a:latin typeface="DM Sans"/>
                <a:ea typeface="DM Sans"/>
                <a:cs typeface="DM Sans"/>
                <a:sym typeface="DM Sans"/>
              </a:rPr>
              <a:t>Validamos nuestra hipótesis inicial de los clusters en los datos mediante la implementación del algoritmo</a:t>
            </a:r>
            <a:endParaRPr sz="1350">
              <a:solidFill>
                <a:schemeClr val="dk1"/>
              </a:solidFill>
              <a:highlight>
                <a:srgbClr val="FFFFFF"/>
              </a:highlight>
              <a:latin typeface="DM Sans"/>
              <a:ea typeface="DM Sans"/>
              <a:cs typeface="DM Sans"/>
              <a:sym typeface="DM Sans"/>
            </a:endParaRPr>
          </a:p>
          <a:p>
            <a:pPr indent="0" lvl="0" marL="0" rtl="0" algn="l">
              <a:spcBef>
                <a:spcPts val="700"/>
              </a:spcBef>
              <a:spcAft>
                <a:spcPts val="1200"/>
              </a:spcAft>
              <a:buNone/>
            </a:pPr>
            <a:r>
              <a:t/>
            </a:r>
            <a:endParaRPr b="1" sz="1350">
              <a:solidFill>
                <a:schemeClr val="dk1"/>
              </a:solidFill>
              <a:latin typeface="DM Sans"/>
              <a:ea typeface="DM Sans"/>
              <a:cs typeface="DM Sans"/>
              <a:sym typeface="DM Sans"/>
            </a:endParaRPr>
          </a:p>
        </p:txBody>
      </p:sp>
      <p:sp>
        <p:nvSpPr>
          <p:cNvPr id="653" name="Google Shape;653;p97"/>
          <p:cNvSpPr txBox="1"/>
          <p:nvPr/>
        </p:nvSpPr>
        <p:spPr>
          <a:xfrm>
            <a:off x="5045175" y="1349500"/>
            <a:ext cx="3824700" cy="2936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100"/>
              </a:spcBef>
              <a:spcAft>
                <a:spcPts val="0"/>
              </a:spcAft>
              <a:buNone/>
            </a:pPr>
            <a:r>
              <a:rPr lang="es" sz="1350">
                <a:solidFill>
                  <a:schemeClr val="dk1"/>
                </a:solidFill>
                <a:highlight>
                  <a:schemeClr val="lt1"/>
                </a:highlight>
                <a:latin typeface="DM Sans"/>
                <a:ea typeface="DM Sans"/>
                <a:cs typeface="DM Sans"/>
                <a:sym typeface="DM Sans"/>
              </a:rPr>
              <a:t>La </a:t>
            </a:r>
            <a:r>
              <a:rPr b="1" lang="es" sz="1350">
                <a:solidFill>
                  <a:schemeClr val="dk1"/>
                </a:solidFill>
                <a:highlight>
                  <a:srgbClr val="EAFF6A"/>
                </a:highlight>
                <a:latin typeface="DM Sans"/>
                <a:ea typeface="DM Sans"/>
                <a:cs typeface="DM Sans"/>
                <a:sym typeface="DM Sans"/>
              </a:rPr>
              <a:t>agrupación es una poderosa herramienta de aprendizaje no supervisada para investigar datos no etiquetados</a:t>
            </a:r>
            <a:r>
              <a:rPr lang="es" sz="1350">
                <a:solidFill>
                  <a:schemeClr val="dk1"/>
                </a:solidFill>
                <a:highlight>
                  <a:srgbClr val="EAFF6A"/>
                </a:highlight>
                <a:latin typeface="DM Sans"/>
                <a:ea typeface="DM Sans"/>
                <a:cs typeface="DM Sans"/>
                <a:sym typeface="DM Sans"/>
              </a:rPr>
              <a:t>, </a:t>
            </a:r>
            <a:r>
              <a:rPr lang="es" sz="1350">
                <a:solidFill>
                  <a:schemeClr val="dk1"/>
                </a:solidFill>
                <a:highlight>
                  <a:schemeClr val="lt1"/>
                </a:highlight>
                <a:latin typeface="DM Sans"/>
                <a:ea typeface="DM Sans"/>
                <a:cs typeface="DM Sans"/>
                <a:sym typeface="DM Sans"/>
              </a:rPr>
              <a:t>particularmente para determinar patrones que no se conocían o entendían previamente. En el caso de grandes conjuntos de datos, </a:t>
            </a:r>
            <a:r>
              <a:rPr b="1" lang="es" sz="1350">
                <a:solidFill>
                  <a:schemeClr val="dk1"/>
                </a:solidFill>
                <a:highlight>
                  <a:schemeClr val="lt1"/>
                </a:highlight>
                <a:latin typeface="DM Sans"/>
                <a:ea typeface="DM Sans"/>
                <a:cs typeface="DM Sans"/>
                <a:sym typeface="DM Sans"/>
              </a:rPr>
              <a:t>se pueden identificar relaciones muy complejas entre grupos de puntos de datos individuales que posiblemente no se podrían hacer a través del ojo humano</a:t>
            </a:r>
            <a:r>
              <a:rPr lang="es" sz="1350">
                <a:solidFill>
                  <a:schemeClr val="dk1"/>
                </a:solidFill>
                <a:highlight>
                  <a:schemeClr val="lt1"/>
                </a:highlight>
                <a:latin typeface="DM Sans"/>
                <a:ea typeface="DM Sans"/>
                <a:cs typeface="DM Sans"/>
                <a:sym typeface="DM Sans"/>
              </a:rPr>
              <a:t>.</a:t>
            </a:r>
            <a:endParaRPr sz="1350">
              <a:solidFill>
                <a:schemeClr val="dk1"/>
              </a:solidFill>
              <a:highlight>
                <a:schemeClr val="lt1"/>
              </a:highlight>
              <a:latin typeface="DM Sans"/>
              <a:ea typeface="DM Sans"/>
              <a:cs typeface="DM Sans"/>
              <a:sym typeface="DM Sans"/>
            </a:endParaRPr>
          </a:p>
          <a:p>
            <a:pPr indent="0" lvl="0" marL="0" rtl="0" algn="l">
              <a:lnSpc>
                <a:spcPct val="115000"/>
              </a:lnSpc>
              <a:spcBef>
                <a:spcPts val="1200"/>
              </a:spcBef>
              <a:spcAft>
                <a:spcPts val="1200"/>
              </a:spcAft>
              <a:buNone/>
            </a:pPr>
            <a:r>
              <a:t/>
            </a:r>
            <a:endParaRPr b="1" sz="1350">
              <a:solidFill>
                <a:schemeClr val="dk1"/>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5"/>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C</a:t>
            </a:r>
            <a:r>
              <a:rPr b="1" lang="es" sz="4000">
                <a:solidFill>
                  <a:schemeClr val="lt1"/>
                </a:solidFill>
                <a:latin typeface="DM Sans"/>
                <a:ea typeface="DM Sans"/>
                <a:cs typeface="DM Sans"/>
                <a:sym typeface="DM Sans"/>
              </a:rPr>
              <a:t>asos de éxito con ciencia de </a:t>
            </a:r>
            <a:r>
              <a:rPr b="1" lang="es" sz="4000">
                <a:solidFill>
                  <a:srgbClr val="EAFF6A"/>
                </a:solidFill>
                <a:latin typeface="DM Sans"/>
                <a:ea typeface="DM Sans"/>
                <a:cs typeface="DM Sans"/>
                <a:sym typeface="DM Sans"/>
              </a:rPr>
              <a:t>datos</a:t>
            </a:r>
            <a:endParaRPr b="1" sz="4000">
              <a:solidFill>
                <a:srgbClr val="EAFF6A"/>
              </a:solidFill>
              <a:latin typeface="DM Sans"/>
              <a:ea typeface="DM Sans"/>
              <a:cs typeface="DM Sans"/>
              <a:sym typeface="DM Sans"/>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98"/>
          <p:cNvSpPr txBox="1"/>
          <p:nvPr>
            <p:ph idx="4294967295" type="title"/>
          </p:nvPr>
        </p:nvSpPr>
        <p:spPr>
          <a:xfrm>
            <a:off x="478150" y="779675"/>
            <a:ext cx="8520600" cy="572700"/>
          </a:xfrm>
          <a:prstGeom prst="rect">
            <a:avLst/>
          </a:prstGeom>
        </p:spPr>
        <p:txBody>
          <a:bodyPr anchorCtr="0" anchor="t" bIns="91425" lIns="91425" spcFirstLastPara="1" rIns="91425" wrap="square" tIns="91425">
            <a:normAutofit fontScale="90000"/>
          </a:bodyPr>
          <a:lstStyle/>
          <a:p>
            <a:pPr indent="0" lvl="0" marL="0" marR="0" rtl="0" algn="l">
              <a:lnSpc>
                <a:spcPct val="115000"/>
              </a:lnSpc>
              <a:spcBef>
                <a:spcPts val="0"/>
              </a:spcBef>
              <a:spcAft>
                <a:spcPts val="1200"/>
              </a:spcAft>
              <a:buNone/>
            </a:pPr>
            <a:r>
              <a:rPr b="1" lang="es" sz="4000">
                <a:latin typeface="DM Sans"/>
                <a:ea typeface="DM Sans"/>
                <a:cs typeface="DM Sans"/>
                <a:sym typeface="DM Sans"/>
              </a:rPr>
              <a:t>¡</a:t>
            </a:r>
            <a:r>
              <a:rPr b="1" lang="es" sz="4000">
                <a:latin typeface="DM Sans"/>
                <a:ea typeface="DM Sans"/>
                <a:cs typeface="DM Sans"/>
                <a:sym typeface="DM Sans"/>
              </a:rPr>
              <a:t>Para llevar!</a:t>
            </a:r>
            <a:endParaRPr b="1" sz="4000">
              <a:latin typeface="DM Sans"/>
              <a:ea typeface="DM Sans"/>
              <a:cs typeface="DM Sans"/>
              <a:sym typeface="DM Sans"/>
            </a:endParaRPr>
          </a:p>
        </p:txBody>
      </p:sp>
      <p:sp>
        <p:nvSpPr>
          <p:cNvPr id="659" name="Google Shape;659;p98"/>
          <p:cNvSpPr txBox="1"/>
          <p:nvPr>
            <p:ph idx="4294967295" type="body"/>
          </p:nvPr>
        </p:nvSpPr>
        <p:spPr>
          <a:xfrm>
            <a:off x="478150" y="1457675"/>
            <a:ext cx="4573500" cy="3416400"/>
          </a:xfrm>
          <a:prstGeom prst="rect">
            <a:avLst/>
          </a:prstGeom>
        </p:spPr>
        <p:txBody>
          <a:bodyPr anchorCtr="0" anchor="t" bIns="91425" lIns="91425" spcFirstLastPara="1" rIns="91425" wrap="square" tIns="91425">
            <a:noAutofit/>
          </a:bodyPr>
          <a:lstStyle/>
          <a:p>
            <a:pPr indent="0" lvl="0" marL="0" rtl="0" algn="l">
              <a:lnSpc>
                <a:spcPct val="115000"/>
              </a:lnSpc>
              <a:spcBef>
                <a:spcPts val="1100"/>
              </a:spcBef>
              <a:spcAft>
                <a:spcPts val="0"/>
              </a:spcAft>
              <a:buClr>
                <a:schemeClr val="dk1"/>
              </a:buClr>
              <a:buSzPts val="1100"/>
              <a:buFont typeface="Arial"/>
              <a:buNone/>
            </a:pPr>
            <a:r>
              <a:rPr lang="es" sz="1350">
                <a:solidFill>
                  <a:schemeClr val="dk1"/>
                </a:solidFill>
                <a:highlight>
                  <a:srgbClr val="FFFFFF"/>
                </a:highlight>
                <a:latin typeface="DM Sans"/>
                <a:ea typeface="DM Sans"/>
                <a:cs typeface="DM Sans"/>
                <a:sym typeface="DM Sans"/>
              </a:rPr>
              <a:t>Si bien esta es una buena técnica para datos de baja dimensión, k-means es susceptible a un rendimiento deficiente en dimensiones más altas, como muchos algoritmos de aprendizaje automático. En dimensiones más altas, primero se realizan técnicas más avanzadas, como </a:t>
            </a:r>
            <a:r>
              <a:rPr b="1" lang="es" sz="1350">
                <a:solidFill>
                  <a:schemeClr val="dk1"/>
                </a:solidFill>
                <a:highlight>
                  <a:srgbClr val="FFFFFF"/>
                </a:highlight>
                <a:latin typeface="DM Sans"/>
                <a:ea typeface="DM Sans"/>
                <a:cs typeface="DM Sans"/>
                <a:sym typeface="DM Sans"/>
              </a:rPr>
              <a:t>t-SNE</a:t>
            </a:r>
            <a:r>
              <a:rPr lang="es" sz="1350">
                <a:solidFill>
                  <a:schemeClr val="dk1"/>
                </a:solidFill>
                <a:highlight>
                  <a:srgbClr val="FFFFFF"/>
                </a:highlight>
                <a:latin typeface="DM Sans"/>
                <a:ea typeface="DM Sans"/>
                <a:cs typeface="DM Sans"/>
                <a:sym typeface="DM Sans"/>
              </a:rPr>
              <a:t>, para reducir el número de dimensiones antes de agrupar. Finalmente, k-means es solo uno de los muchos algoritmos de agrupamiento. Los desarrollos modernos incluyen los algoritmos </a:t>
            </a:r>
            <a:r>
              <a:rPr b="1" lang="es" sz="1350">
                <a:solidFill>
                  <a:schemeClr val="dk1"/>
                </a:solidFill>
                <a:highlight>
                  <a:srgbClr val="FFFFFF"/>
                </a:highlight>
                <a:latin typeface="DM Sans"/>
                <a:ea typeface="DM Sans"/>
                <a:cs typeface="DM Sans"/>
                <a:sym typeface="DM Sans"/>
              </a:rPr>
              <a:t>DBSCAN</a:t>
            </a:r>
            <a:r>
              <a:rPr lang="es" sz="1350">
                <a:solidFill>
                  <a:schemeClr val="dk1"/>
                </a:solidFill>
                <a:highlight>
                  <a:srgbClr val="FFFFFF"/>
                </a:highlight>
                <a:latin typeface="DM Sans"/>
                <a:ea typeface="DM Sans"/>
                <a:cs typeface="DM Sans"/>
                <a:sym typeface="DM Sans"/>
              </a:rPr>
              <a:t> y </a:t>
            </a:r>
            <a:r>
              <a:rPr b="1" lang="es" sz="1350">
                <a:solidFill>
                  <a:schemeClr val="dk1"/>
                </a:solidFill>
                <a:highlight>
                  <a:srgbClr val="FFFFFF"/>
                </a:highlight>
                <a:latin typeface="DM Sans"/>
                <a:ea typeface="DM Sans"/>
                <a:cs typeface="DM Sans"/>
                <a:sym typeface="DM Sans"/>
              </a:rPr>
              <a:t>OPTICS</a:t>
            </a:r>
            <a:r>
              <a:rPr lang="es" sz="1350">
                <a:solidFill>
                  <a:schemeClr val="dk1"/>
                </a:solidFill>
                <a:highlight>
                  <a:srgbClr val="FFFFFF"/>
                </a:highlight>
                <a:latin typeface="DM Sans"/>
                <a:ea typeface="DM Sans"/>
                <a:cs typeface="DM Sans"/>
                <a:sym typeface="DM Sans"/>
              </a:rPr>
              <a:t>.</a:t>
            </a:r>
            <a:endParaRPr sz="1350">
              <a:solidFill>
                <a:schemeClr val="dk1"/>
              </a:solidFill>
              <a:highlight>
                <a:srgbClr val="FFFFFF"/>
              </a:highlight>
              <a:latin typeface="DM Sans"/>
              <a:ea typeface="DM Sans"/>
              <a:cs typeface="DM Sans"/>
              <a:sym typeface="DM Sans"/>
            </a:endParaRPr>
          </a:p>
          <a:p>
            <a:pPr indent="0" lvl="0" marL="0" rtl="0" algn="l">
              <a:spcBef>
                <a:spcPts val="1200"/>
              </a:spcBef>
              <a:spcAft>
                <a:spcPts val="1200"/>
              </a:spcAft>
              <a:buNone/>
            </a:pPr>
            <a:r>
              <a:t/>
            </a:r>
            <a:endParaRPr b="1" sz="1350">
              <a:solidFill>
                <a:schemeClr val="dk1"/>
              </a:solidFill>
              <a:latin typeface="DM Sans"/>
              <a:ea typeface="DM Sans"/>
              <a:cs typeface="DM Sans"/>
              <a:sym typeface="DM Sans"/>
            </a:endParaRPr>
          </a:p>
        </p:txBody>
      </p:sp>
      <p:pic>
        <p:nvPicPr>
          <p:cNvPr id="660" name="Google Shape;660;p98"/>
          <p:cNvPicPr preferRelativeResize="0"/>
          <p:nvPr/>
        </p:nvPicPr>
        <p:blipFill>
          <a:blip r:embed="rId3">
            <a:alphaModFix/>
          </a:blip>
          <a:stretch>
            <a:fillRect/>
          </a:stretch>
        </p:blipFill>
        <p:spPr>
          <a:xfrm>
            <a:off x="5051649" y="1837888"/>
            <a:ext cx="3972450" cy="1467725"/>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99"/>
          <p:cNvSpPr txBox="1"/>
          <p:nvPr/>
        </p:nvSpPr>
        <p:spPr>
          <a:xfrm>
            <a:off x="1365513" y="1941375"/>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lt1"/>
                </a:solidFill>
                <a:latin typeface="DM Sans"/>
                <a:ea typeface="DM Sans"/>
                <a:cs typeface="DM Sans"/>
                <a:sym typeface="DM Sans"/>
              </a:rPr>
              <a:t>Armado de la presentación </a:t>
            </a:r>
            <a:r>
              <a:rPr b="1" lang="es" sz="4000">
                <a:solidFill>
                  <a:srgbClr val="F198D8"/>
                </a:solidFill>
                <a:latin typeface="DM Sans"/>
                <a:ea typeface="DM Sans"/>
                <a:cs typeface="DM Sans"/>
                <a:sym typeface="DM Sans"/>
              </a:rPr>
              <a:t>ejecutiva</a:t>
            </a:r>
            <a:endParaRPr b="1" sz="4000">
              <a:solidFill>
                <a:srgbClr val="F198D8"/>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lt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lt1"/>
              </a:solidFill>
              <a:latin typeface="DM Sans"/>
              <a:ea typeface="DM Sans"/>
              <a:cs typeface="DM Sans"/>
              <a:sym typeface="DM Sans"/>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100"/>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¡A tomar nota!</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101"/>
          <p:cNvSpPr txBox="1"/>
          <p:nvPr/>
        </p:nvSpPr>
        <p:spPr>
          <a:xfrm>
            <a:off x="656325" y="796975"/>
            <a:ext cx="6099300" cy="697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Puntos importantes</a:t>
            </a:r>
            <a:endParaRPr b="1" sz="4000">
              <a:solidFill>
                <a:schemeClr val="dk1"/>
              </a:solidFill>
              <a:latin typeface="DM Sans"/>
              <a:ea typeface="DM Sans"/>
              <a:cs typeface="DM Sans"/>
              <a:sym typeface="DM Sans"/>
            </a:endParaRPr>
          </a:p>
        </p:txBody>
      </p:sp>
      <p:sp>
        <p:nvSpPr>
          <p:cNvPr id="676" name="Google Shape;676;p101"/>
          <p:cNvSpPr txBox="1"/>
          <p:nvPr/>
        </p:nvSpPr>
        <p:spPr>
          <a:xfrm>
            <a:off x="4663125" y="1097800"/>
            <a:ext cx="4289100" cy="35529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None/>
            </a:pPr>
            <a:r>
              <a:rPr b="1" lang="es" sz="1350">
                <a:latin typeface="DM Sans"/>
                <a:ea typeface="DM Sans"/>
                <a:cs typeface="DM Sans"/>
                <a:sym typeface="DM Sans"/>
              </a:rPr>
              <a:t>Hook (Punto de enlace):</a:t>
            </a:r>
            <a:r>
              <a:rPr lang="es" sz="1350">
                <a:latin typeface="DM Sans"/>
                <a:ea typeface="DM Sans"/>
                <a:cs typeface="DM Sans"/>
                <a:sym typeface="DM Sans"/>
              </a:rPr>
              <a:t> Presente su propuesta de valor y comience con su conclusión. Hágales saber el retorno de la inversión (ROI) y el impacto en el resultado final desde el principio, para que se sienten y se den cuenta. Tenemos 30 segundos de atención. Algunas sugerencias:</a:t>
            </a:r>
            <a:endParaRPr sz="1350">
              <a:latin typeface="DM Sans"/>
              <a:ea typeface="DM Sans"/>
              <a:cs typeface="DM Sans"/>
              <a:sym typeface="DM Sans"/>
            </a:endParaRPr>
          </a:p>
          <a:p>
            <a:pPr indent="-314325" lvl="0" marL="457200" marR="0" rtl="0" algn="just">
              <a:lnSpc>
                <a:spcPct val="115000"/>
              </a:lnSpc>
              <a:spcBef>
                <a:spcPts val="0"/>
              </a:spcBef>
              <a:spcAft>
                <a:spcPts val="0"/>
              </a:spcAft>
              <a:buClr>
                <a:srgbClr val="F198D8"/>
              </a:buClr>
              <a:buSzPts val="1350"/>
              <a:buFont typeface="DM Sans"/>
              <a:buChar char="✓"/>
            </a:pPr>
            <a:r>
              <a:rPr lang="es" sz="1350">
                <a:latin typeface="DM Sans"/>
                <a:ea typeface="DM Sans"/>
                <a:cs typeface="DM Sans"/>
                <a:sym typeface="DM Sans"/>
              </a:rPr>
              <a:t>Sorprender con estadísticas interesantes.</a:t>
            </a:r>
            <a:endParaRPr sz="1350">
              <a:latin typeface="DM Sans"/>
              <a:ea typeface="DM Sans"/>
              <a:cs typeface="DM Sans"/>
              <a:sym typeface="DM Sans"/>
            </a:endParaRPr>
          </a:p>
          <a:p>
            <a:pPr indent="-314325" lvl="0" marL="457200" marR="0" rtl="0" algn="just">
              <a:lnSpc>
                <a:spcPct val="115000"/>
              </a:lnSpc>
              <a:spcBef>
                <a:spcPts val="0"/>
              </a:spcBef>
              <a:spcAft>
                <a:spcPts val="0"/>
              </a:spcAft>
              <a:buClr>
                <a:srgbClr val="F198D8"/>
              </a:buClr>
              <a:buSzPts val="1350"/>
              <a:buFont typeface="DM Sans"/>
              <a:buChar char="✓"/>
            </a:pPr>
            <a:r>
              <a:rPr lang="es" sz="1350">
                <a:latin typeface="DM Sans"/>
                <a:ea typeface="DM Sans"/>
                <a:cs typeface="DM Sans"/>
                <a:sym typeface="DM Sans"/>
              </a:rPr>
              <a:t>Usa el humor. Aligera el estado de ánimo.</a:t>
            </a:r>
            <a:endParaRPr sz="1350">
              <a:latin typeface="DM Sans"/>
              <a:ea typeface="DM Sans"/>
              <a:cs typeface="DM Sans"/>
              <a:sym typeface="DM Sans"/>
            </a:endParaRPr>
          </a:p>
          <a:p>
            <a:pPr indent="-314325" lvl="0" marL="457200" marR="0" rtl="0" algn="just">
              <a:lnSpc>
                <a:spcPct val="115000"/>
              </a:lnSpc>
              <a:spcBef>
                <a:spcPts val="0"/>
              </a:spcBef>
              <a:spcAft>
                <a:spcPts val="0"/>
              </a:spcAft>
              <a:buClr>
                <a:srgbClr val="F198D8"/>
              </a:buClr>
              <a:buSzPts val="1350"/>
              <a:buFont typeface="DM Sans"/>
              <a:buChar char="✓"/>
            </a:pPr>
            <a:r>
              <a:rPr lang="es" sz="1350">
                <a:latin typeface="DM Sans"/>
                <a:ea typeface="DM Sans"/>
                <a:cs typeface="DM Sans"/>
                <a:sym typeface="DM Sans"/>
              </a:rPr>
              <a:t>Haz preguntas retóricas. Hace que la audiencia piense sin necesidad de responder.</a:t>
            </a:r>
            <a:endParaRPr sz="1350">
              <a:latin typeface="DM Sans"/>
              <a:ea typeface="DM Sans"/>
              <a:cs typeface="DM Sans"/>
              <a:sym typeface="DM Sans"/>
            </a:endParaRPr>
          </a:p>
          <a:p>
            <a:pPr indent="-314325" lvl="0" marL="457200" marR="0" rtl="0" algn="just">
              <a:lnSpc>
                <a:spcPct val="115000"/>
              </a:lnSpc>
              <a:spcBef>
                <a:spcPts val="0"/>
              </a:spcBef>
              <a:spcAft>
                <a:spcPts val="0"/>
              </a:spcAft>
              <a:buClr>
                <a:srgbClr val="F198D8"/>
              </a:buClr>
              <a:buSzPts val="1350"/>
              <a:buFont typeface="DM Sans"/>
              <a:buChar char="✓"/>
            </a:pPr>
            <a:r>
              <a:rPr lang="es" sz="1350">
                <a:latin typeface="DM Sans"/>
                <a:ea typeface="DM Sans"/>
                <a:cs typeface="DM Sans"/>
                <a:sym typeface="DM Sans"/>
              </a:rPr>
              <a:t>Utilizar una cita inspiradora.</a:t>
            </a:r>
            <a:endParaRPr sz="1350">
              <a:latin typeface="DM Sans"/>
              <a:ea typeface="DM Sans"/>
              <a:cs typeface="DM Sans"/>
              <a:sym typeface="DM Sans"/>
            </a:endParaRPr>
          </a:p>
        </p:txBody>
      </p:sp>
      <p:sp>
        <p:nvSpPr>
          <p:cNvPr id="677" name="Google Shape;677;p101"/>
          <p:cNvSpPr txBox="1"/>
          <p:nvPr/>
        </p:nvSpPr>
        <p:spPr>
          <a:xfrm>
            <a:off x="656325" y="1494775"/>
            <a:ext cx="4006800" cy="1109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s" sz="1350">
                <a:solidFill>
                  <a:schemeClr val="dk1"/>
                </a:solidFill>
                <a:latin typeface="DM Sans"/>
                <a:ea typeface="DM Sans"/>
                <a:cs typeface="DM Sans"/>
                <a:sym typeface="DM Sans"/>
              </a:rPr>
              <a:t>I</a:t>
            </a:r>
            <a:r>
              <a:rPr b="1" lang="es" sz="1350">
                <a:solidFill>
                  <a:schemeClr val="dk1"/>
                </a:solidFill>
                <a:latin typeface="DM Sans"/>
                <a:ea typeface="DM Sans"/>
                <a:cs typeface="DM Sans"/>
                <a:sym typeface="DM Sans"/>
              </a:rPr>
              <a:t>ntroducción:</a:t>
            </a:r>
            <a:r>
              <a:rPr lang="es" sz="1350">
                <a:solidFill>
                  <a:schemeClr val="dk1"/>
                </a:solidFill>
                <a:latin typeface="DM Sans"/>
                <a:ea typeface="DM Sans"/>
                <a:cs typeface="DM Sans"/>
                <a:sym typeface="DM Sans"/>
              </a:rPr>
              <a:t> Simple, quién es y por qué está allí. Dedicar la menor cantidad de tiempo posible a presentarse a uno mismo y sumar la información relevante que agregue contexto.</a:t>
            </a:r>
            <a:endParaRPr sz="1350">
              <a:latin typeface="DM Sans"/>
              <a:ea typeface="DM Sans"/>
              <a:cs typeface="DM Sans"/>
              <a:sym typeface="DM Sans"/>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102"/>
          <p:cNvSpPr txBox="1"/>
          <p:nvPr/>
        </p:nvSpPr>
        <p:spPr>
          <a:xfrm>
            <a:off x="4876850" y="1979450"/>
            <a:ext cx="3570000" cy="14010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None/>
            </a:pPr>
            <a:r>
              <a:rPr b="1" lang="es" sz="1350">
                <a:latin typeface="DM Sans"/>
                <a:ea typeface="DM Sans"/>
                <a:cs typeface="DM Sans"/>
                <a:sym typeface="DM Sans"/>
              </a:rPr>
              <a:t>Evidencia: </a:t>
            </a:r>
            <a:r>
              <a:rPr lang="es" sz="1350">
                <a:latin typeface="DM Sans"/>
                <a:ea typeface="DM Sans"/>
                <a:cs typeface="DM Sans"/>
                <a:sym typeface="DM Sans"/>
              </a:rPr>
              <a:t>Sea selectivo y elija un conjunto de datos que llame su atención. </a:t>
            </a:r>
            <a:r>
              <a:rPr i="1" lang="es" sz="1350">
                <a:latin typeface="DM Sans"/>
                <a:ea typeface="DM Sans"/>
                <a:cs typeface="DM Sans"/>
                <a:sym typeface="DM Sans"/>
              </a:rPr>
              <a:t>¿Qué has descubierto que necesitan saber? ¿Qué significan los datos?</a:t>
            </a:r>
            <a:endParaRPr i="1" sz="1350">
              <a:latin typeface="DM Sans"/>
              <a:ea typeface="DM Sans"/>
              <a:cs typeface="DM Sans"/>
              <a:sym typeface="DM Sans"/>
            </a:endParaRPr>
          </a:p>
          <a:p>
            <a:pPr indent="0" lvl="0" marL="0" marR="0" rtl="0" algn="just">
              <a:lnSpc>
                <a:spcPct val="115000"/>
              </a:lnSpc>
              <a:spcBef>
                <a:spcPts val="0"/>
              </a:spcBef>
              <a:spcAft>
                <a:spcPts val="0"/>
              </a:spcAft>
              <a:buNone/>
            </a:pPr>
            <a:r>
              <a:rPr lang="es" sz="1350">
                <a:latin typeface="DM Sans"/>
                <a:ea typeface="DM Sans"/>
                <a:cs typeface="DM Sans"/>
                <a:sym typeface="DM Sans"/>
              </a:rPr>
              <a:t>Pensar en preguntas como: </a:t>
            </a:r>
            <a:r>
              <a:rPr i="1" lang="es" sz="1350">
                <a:latin typeface="DM Sans"/>
                <a:ea typeface="DM Sans"/>
                <a:cs typeface="DM Sans"/>
                <a:sym typeface="DM Sans"/>
              </a:rPr>
              <a:t>¿Qué datos usaste? ¿Cómo lo calculaste? ¿Cómo lo </a:t>
            </a:r>
            <a:r>
              <a:rPr i="1" lang="es" sz="1350">
                <a:latin typeface="DM Sans"/>
                <a:ea typeface="DM Sans"/>
                <a:cs typeface="DM Sans"/>
                <a:sym typeface="DM Sans"/>
              </a:rPr>
              <a:t>medimos</a:t>
            </a:r>
            <a:r>
              <a:rPr i="1" lang="es" sz="1350">
                <a:latin typeface="DM Sans"/>
                <a:ea typeface="DM Sans"/>
                <a:cs typeface="DM Sans"/>
                <a:sym typeface="DM Sans"/>
              </a:rPr>
              <a:t>? ¿Tiene estudios de caso o testimonios para demostrar el éxito anterior?</a:t>
            </a:r>
            <a:endParaRPr i="1" sz="1350">
              <a:latin typeface="DM Sans"/>
              <a:ea typeface="DM Sans"/>
              <a:cs typeface="DM Sans"/>
              <a:sym typeface="DM Sans"/>
            </a:endParaRPr>
          </a:p>
        </p:txBody>
      </p:sp>
      <p:sp>
        <p:nvSpPr>
          <p:cNvPr id="683" name="Google Shape;683;p102"/>
          <p:cNvSpPr txBox="1"/>
          <p:nvPr/>
        </p:nvSpPr>
        <p:spPr>
          <a:xfrm>
            <a:off x="697150" y="1494775"/>
            <a:ext cx="3849900" cy="1348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s" sz="1350">
                <a:solidFill>
                  <a:schemeClr val="dk1"/>
                </a:solidFill>
                <a:latin typeface="DM Sans"/>
                <a:ea typeface="DM Sans"/>
                <a:cs typeface="DM Sans"/>
                <a:sym typeface="DM Sans"/>
              </a:rPr>
              <a:t>Situación actual: </a:t>
            </a:r>
            <a:r>
              <a:rPr lang="es" sz="1350">
                <a:solidFill>
                  <a:schemeClr val="dk1"/>
                </a:solidFill>
                <a:latin typeface="DM Sans"/>
                <a:ea typeface="DM Sans"/>
                <a:cs typeface="DM Sans"/>
                <a:sym typeface="DM Sans"/>
              </a:rPr>
              <a:t>Explique dónde está el cliente. Presentar desafíos, por qué ocurren y el impacto que tienen. Hablar en torno a métricas e indicadores clave de rendimiento que sean importantes para la audiencia.</a:t>
            </a:r>
            <a:endParaRPr sz="1350">
              <a:latin typeface="DM Sans"/>
              <a:ea typeface="DM Sans"/>
              <a:cs typeface="DM Sans"/>
              <a:sym typeface="DM Sans"/>
            </a:endParaRPr>
          </a:p>
        </p:txBody>
      </p:sp>
      <p:sp>
        <p:nvSpPr>
          <p:cNvPr id="684" name="Google Shape;684;p102"/>
          <p:cNvSpPr txBox="1"/>
          <p:nvPr/>
        </p:nvSpPr>
        <p:spPr>
          <a:xfrm>
            <a:off x="697150" y="2969800"/>
            <a:ext cx="3894300" cy="1587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s" sz="1350">
                <a:solidFill>
                  <a:schemeClr val="dk1"/>
                </a:solidFill>
                <a:latin typeface="DM Sans"/>
                <a:ea typeface="DM Sans"/>
                <a:cs typeface="DM Sans"/>
                <a:sym typeface="DM Sans"/>
              </a:rPr>
              <a:t>Nuevas oportunidades:</a:t>
            </a:r>
            <a:r>
              <a:rPr i="1" lang="es" sz="1350">
                <a:solidFill>
                  <a:schemeClr val="dk1"/>
                </a:solidFill>
                <a:latin typeface="DM Sans"/>
                <a:ea typeface="DM Sans"/>
                <a:cs typeface="DM Sans"/>
                <a:sym typeface="DM Sans"/>
              </a:rPr>
              <a:t> ¿Cómo se puede resolver el problema o ayudarlos a hacerlo aún mejor? </a:t>
            </a:r>
            <a:r>
              <a:rPr lang="es" sz="1350">
                <a:solidFill>
                  <a:schemeClr val="dk1"/>
                </a:solidFill>
                <a:latin typeface="DM Sans"/>
                <a:ea typeface="DM Sans"/>
                <a:cs typeface="DM Sans"/>
                <a:sym typeface="DM Sans"/>
              </a:rPr>
              <a:t>Analice las oportunidades que ha identificado, incluidas las posibles ventajas. Considerar el riesgo potencial y cualquier estrategia que tenga para mitigarlos.</a:t>
            </a:r>
            <a:endParaRPr sz="1350">
              <a:latin typeface="DM Sans"/>
              <a:ea typeface="DM Sans"/>
              <a:cs typeface="DM Sans"/>
              <a:sym typeface="DM Sans"/>
            </a:endParaRPr>
          </a:p>
        </p:txBody>
      </p:sp>
      <p:sp>
        <p:nvSpPr>
          <p:cNvPr id="685" name="Google Shape;685;p102"/>
          <p:cNvSpPr txBox="1"/>
          <p:nvPr/>
        </p:nvSpPr>
        <p:spPr>
          <a:xfrm>
            <a:off x="697150" y="796975"/>
            <a:ext cx="6099300" cy="697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Puntos importantes</a:t>
            </a:r>
            <a:endParaRPr b="1" sz="4000">
              <a:solidFill>
                <a:schemeClr val="dk1"/>
              </a:solidFill>
              <a:latin typeface="DM Sans"/>
              <a:ea typeface="DM Sans"/>
              <a:cs typeface="DM Sans"/>
              <a:sym typeface="DM Sans"/>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103"/>
          <p:cNvSpPr txBox="1"/>
          <p:nvPr/>
        </p:nvSpPr>
        <p:spPr>
          <a:xfrm>
            <a:off x="918000" y="3950625"/>
            <a:ext cx="7190100" cy="707100"/>
          </a:xfrm>
          <a:prstGeom prst="rect">
            <a:avLst/>
          </a:prstGeom>
          <a:noFill/>
          <a:ln>
            <a:noFill/>
          </a:ln>
        </p:spPr>
        <p:txBody>
          <a:bodyPr anchorCtr="0" anchor="ctr" bIns="91425" lIns="91425" spcFirstLastPara="1" rIns="91425" wrap="square" tIns="91425">
            <a:noAutofit/>
          </a:bodyPr>
          <a:lstStyle/>
          <a:p>
            <a:pPr indent="0" lvl="0" marL="0" marR="0" rtl="0" algn="just">
              <a:lnSpc>
                <a:spcPct val="115000"/>
              </a:lnSpc>
              <a:spcBef>
                <a:spcPts val="0"/>
              </a:spcBef>
              <a:spcAft>
                <a:spcPts val="0"/>
              </a:spcAft>
              <a:buNone/>
            </a:pPr>
            <a:r>
              <a:t/>
            </a:r>
            <a:endParaRPr sz="1350">
              <a:latin typeface="DM Sans"/>
              <a:ea typeface="DM Sans"/>
              <a:cs typeface="DM Sans"/>
              <a:sym typeface="DM Sans"/>
            </a:endParaRPr>
          </a:p>
        </p:txBody>
      </p:sp>
      <p:sp>
        <p:nvSpPr>
          <p:cNvPr id="691" name="Google Shape;691;p103"/>
          <p:cNvSpPr txBox="1"/>
          <p:nvPr/>
        </p:nvSpPr>
        <p:spPr>
          <a:xfrm>
            <a:off x="748125" y="1539150"/>
            <a:ext cx="4006800" cy="3021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s" sz="1350">
                <a:solidFill>
                  <a:schemeClr val="dk1"/>
                </a:solidFill>
                <a:latin typeface="DM Sans"/>
                <a:ea typeface="DM Sans"/>
                <a:cs typeface="DM Sans"/>
                <a:sym typeface="DM Sans"/>
              </a:rPr>
              <a:t>Alternativas: </a:t>
            </a:r>
            <a:r>
              <a:rPr lang="es" sz="1350">
                <a:solidFill>
                  <a:schemeClr val="dk1"/>
                </a:solidFill>
                <a:latin typeface="DM Sans"/>
                <a:ea typeface="DM Sans"/>
                <a:cs typeface="DM Sans"/>
                <a:sym typeface="DM Sans"/>
              </a:rPr>
              <a:t>Hacer saber que ha considerado otras opciones, cuáles eran y por qué no son la opción correcta. </a:t>
            </a:r>
            <a:r>
              <a:rPr lang="es" sz="1350">
                <a:solidFill>
                  <a:schemeClr val="dk1"/>
                </a:solidFill>
                <a:latin typeface="DM Sans"/>
                <a:ea typeface="DM Sans"/>
                <a:cs typeface="DM Sans"/>
                <a:sym typeface="DM Sans"/>
              </a:rPr>
              <a:t>Dos puntos importantes: a) </a:t>
            </a:r>
            <a:r>
              <a:rPr lang="es" sz="1350">
                <a:solidFill>
                  <a:schemeClr val="dk1"/>
                </a:solidFill>
                <a:latin typeface="DM Sans"/>
                <a:ea typeface="DM Sans"/>
                <a:cs typeface="DM Sans"/>
                <a:sym typeface="DM Sans"/>
              </a:rPr>
              <a:t>Qué</a:t>
            </a:r>
            <a:r>
              <a:rPr lang="es" sz="1350">
                <a:solidFill>
                  <a:schemeClr val="dk1"/>
                </a:solidFill>
                <a:latin typeface="DM Sans"/>
                <a:ea typeface="DM Sans"/>
                <a:cs typeface="DM Sans"/>
                <a:sym typeface="DM Sans"/>
              </a:rPr>
              <a:t> opciones consideraron en el </a:t>
            </a:r>
            <a:r>
              <a:rPr lang="es" sz="1350">
                <a:solidFill>
                  <a:schemeClr val="dk1"/>
                </a:solidFill>
                <a:latin typeface="DM Sans"/>
                <a:ea typeface="DM Sans"/>
                <a:cs typeface="DM Sans"/>
                <a:sym typeface="DM Sans"/>
              </a:rPr>
              <a:t>análisis</a:t>
            </a:r>
            <a:r>
              <a:rPr lang="es" sz="1350">
                <a:solidFill>
                  <a:schemeClr val="dk1"/>
                </a:solidFill>
                <a:latin typeface="DM Sans"/>
                <a:ea typeface="DM Sans"/>
                <a:cs typeface="DM Sans"/>
                <a:sym typeface="DM Sans"/>
              </a:rPr>
              <a:t>, b) </a:t>
            </a:r>
            <a:r>
              <a:rPr lang="es" sz="1350">
                <a:solidFill>
                  <a:schemeClr val="dk1"/>
                </a:solidFill>
                <a:latin typeface="DM Sans"/>
                <a:ea typeface="DM Sans"/>
                <a:cs typeface="DM Sans"/>
                <a:sym typeface="DM Sans"/>
              </a:rPr>
              <a:t>Cuál</a:t>
            </a:r>
            <a:r>
              <a:rPr lang="es" sz="1350">
                <a:solidFill>
                  <a:schemeClr val="dk1"/>
                </a:solidFill>
                <a:latin typeface="DM Sans"/>
                <a:ea typeface="DM Sans"/>
                <a:cs typeface="DM Sans"/>
                <a:sym typeface="DM Sans"/>
              </a:rPr>
              <a:t> </a:t>
            </a:r>
            <a:r>
              <a:rPr lang="es" sz="1350">
                <a:solidFill>
                  <a:schemeClr val="dk1"/>
                </a:solidFill>
                <a:latin typeface="DM Sans"/>
                <a:ea typeface="DM Sans"/>
                <a:cs typeface="DM Sans"/>
                <a:sym typeface="DM Sans"/>
              </a:rPr>
              <a:t>opción</a:t>
            </a:r>
            <a:r>
              <a:rPr lang="es" sz="1350">
                <a:solidFill>
                  <a:schemeClr val="dk1"/>
                </a:solidFill>
                <a:latin typeface="DM Sans"/>
                <a:ea typeface="DM Sans"/>
                <a:cs typeface="DM Sans"/>
                <a:sym typeface="DM Sans"/>
              </a:rPr>
              <a:t> se </a:t>
            </a:r>
            <a:r>
              <a:rPr lang="es" sz="1350">
                <a:solidFill>
                  <a:schemeClr val="dk1"/>
                </a:solidFill>
                <a:latin typeface="DM Sans"/>
                <a:ea typeface="DM Sans"/>
                <a:cs typeface="DM Sans"/>
                <a:sym typeface="DM Sans"/>
              </a:rPr>
              <a:t>eligió</a:t>
            </a:r>
            <a:r>
              <a:rPr lang="es" sz="1350">
                <a:solidFill>
                  <a:schemeClr val="dk1"/>
                </a:solidFill>
                <a:latin typeface="DM Sans"/>
                <a:ea typeface="DM Sans"/>
                <a:cs typeface="DM Sans"/>
                <a:sym typeface="DM Sans"/>
              </a:rPr>
              <a:t> justificando el por qué. </a:t>
            </a:r>
            <a:endParaRPr sz="1350">
              <a:solidFill>
                <a:schemeClr val="dk1"/>
              </a:solidFill>
              <a:latin typeface="DM Sans"/>
              <a:ea typeface="DM Sans"/>
              <a:cs typeface="DM Sans"/>
              <a:sym typeface="DM Sans"/>
            </a:endParaRPr>
          </a:p>
          <a:p>
            <a:pPr indent="0" lvl="0" marL="0" rtl="0" algn="just">
              <a:lnSpc>
                <a:spcPct val="115000"/>
              </a:lnSpc>
              <a:spcBef>
                <a:spcPts val="0"/>
              </a:spcBef>
              <a:spcAft>
                <a:spcPts val="0"/>
              </a:spcAft>
              <a:buNone/>
            </a:pPr>
            <a:r>
              <a:rPr i="1" lang="es" sz="1350" u="sng">
                <a:solidFill>
                  <a:schemeClr val="dk1"/>
                </a:solidFill>
                <a:latin typeface="DM Sans"/>
                <a:ea typeface="DM Sans"/>
                <a:cs typeface="DM Sans"/>
                <a:sym typeface="DM Sans"/>
              </a:rPr>
              <a:t>¿Podría ser un buen lugar para hablar sobre lo que sucede si no hacen nada?</a:t>
            </a:r>
            <a:endParaRPr i="1" sz="1350" u="sng">
              <a:solidFill>
                <a:schemeClr val="dk1"/>
              </a:solidFill>
              <a:latin typeface="DM Sans"/>
              <a:ea typeface="DM Sans"/>
              <a:cs typeface="DM Sans"/>
              <a:sym typeface="DM Sans"/>
            </a:endParaRPr>
          </a:p>
          <a:p>
            <a:pPr indent="0" lvl="0" marL="0" rtl="0" algn="just">
              <a:lnSpc>
                <a:spcPct val="115000"/>
              </a:lnSpc>
              <a:spcBef>
                <a:spcPts val="0"/>
              </a:spcBef>
              <a:spcAft>
                <a:spcPts val="0"/>
              </a:spcAft>
              <a:buClr>
                <a:schemeClr val="dk1"/>
              </a:buClr>
              <a:buSzPts val="1100"/>
              <a:buFont typeface="Arial"/>
              <a:buNone/>
            </a:pPr>
            <a:r>
              <a:rPr b="1" lang="es" sz="1350">
                <a:solidFill>
                  <a:schemeClr val="dk1"/>
                </a:solidFill>
                <a:latin typeface="DM Sans"/>
                <a:ea typeface="DM Sans"/>
                <a:cs typeface="DM Sans"/>
                <a:sym typeface="DM Sans"/>
              </a:rPr>
              <a:t>Recomendaciones: </a:t>
            </a:r>
            <a:r>
              <a:rPr i="1" lang="es" sz="1350">
                <a:solidFill>
                  <a:schemeClr val="dk1"/>
                </a:solidFill>
                <a:latin typeface="DM Sans"/>
                <a:ea typeface="DM Sans"/>
                <a:cs typeface="DM Sans"/>
                <a:sym typeface="DM Sans"/>
              </a:rPr>
              <a:t>¿Cuál de sus opciones sugiere que sea el mejor curso de acción y por qué?</a:t>
            </a:r>
            <a:r>
              <a:rPr lang="es" sz="1350">
                <a:solidFill>
                  <a:schemeClr val="dk1"/>
                </a:solidFill>
                <a:latin typeface="DM Sans"/>
                <a:ea typeface="DM Sans"/>
                <a:cs typeface="DM Sans"/>
                <a:sym typeface="DM Sans"/>
              </a:rPr>
              <a:t> Sea definitivo y tenga un punto de vista. Ser claro en los plazos para los que verán un retorno.</a:t>
            </a:r>
            <a:endParaRPr i="1" sz="1350" u="sng">
              <a:solidFill>
                <a:schemeClr val="dk1"/>
              </a:solidFill>
              <a:latin typeface="DM Sans"/>
              <a:ea typeface="DM Sans"/>
              <a:cs typeface="DM Sans"/>
              <a:sym typeface="DM Sans"/>
            </a:endParaRPr>
          </a:p>
        </p:txBody>
      </p:sp>
      <p:sp>
        <p:nvSpPr>
          <p:cNvPr id="692" name="Google Shape;692;p103"/>
          <p:cNvSpPr txBox="1"/>
          <p:nvPr/>
        </p:nvSpPr>
        <p:spPr>
          <a:xfrm>
            <a:off x="4880600" y="1539150"/>
            <a:ext cx="3734100" cy="2065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s" sz="1350">
                <a:solidFill>
                  <a:schemeClr val="dk1"/>
                </a:solidFill>
                <a:latin typeface="DM Sans"/>
                <a:ea typeface="DM Sans"/>
                <a:cs typeface="DM Sans"/>
                <a:sym typeface="DM Sans"/>
              </a:rPr>
              <a:t>Próximos pasos: </a:t>
            </a:r>
            <a:r>
              <a:rPr lang="es" sz="1350">
                <a:solidFill>
                  <a:schemeClr val="dk1"/>
                </a:solidFill>
                <a:latin typeface="DM Sans"/>
                <a:ea typeface="DM Sans"/>
                <a:cs typeface="DM Sans"/>
                <a:sym typeface="DM Sans"/>
              </a:rPr>
              <a:t> Dé una explicación sobre cuándo y cómo hará que esto suceda y los próximos pasos, incluido todo lo que necesite de su audiencia. Guardar los detalles.</a:t>
            </a:r>
            <a:endParaRPr sz="1350">
              <a:solidFill>
                <a:schemeClr val="dk1"/>
              </a:solidFill>
              <a:latin typeface="DM Sans"/>
              <a:ea typeface="DM Sans"/>
              <a:cs typeface="DM Sans"/>
              <a:sym typeface="DM Sans"/>
            </a:endParaRPr>
          </a:p>
          <a:p>
            <a:pPr indent="0" lvl="0" marL="0" rtl="0" algn="just">
              <a:lnSpc>
                <a:spcPct val="115000"/>
              </a:lnSpc>
              <a:spcBef>
                <a:spcPts val="0"/>
              </a:spcBef>
              <a:spcAft>
                <a:spcPts val="0"/>
              </a:spcAft>
              <a:buClr>
                <a:schemeClr val="dk1"/>
              </a:buClr>
              <a:buFont typeface="Arial"/>
              <a:buNone/>
            </a:pPr>
            <a:r>
              <a:rPr b="1" lang="es" sz="1350">
                <a:solidFill>
                  <a:schemeClr val="dk1"/>
                </a:solidFill>
                <a:latin typeface="DM Sans"/>
                <a:ea typeface="DM Sans"/>
                <a:cs typeface="DM Sans"/>
                <a:sym typeface="DM Sans"/>
              </a:rPr>
              <a:t>El gran final: </a:t>
            </a:r>
            <a:r>
              <a:rPr lang="es" sz="1350">
                <a:solidFill>
                  <a:schemeClr val="dk1"/>
                </a:solidFill>
                <a:latin typeface="DM Sans"/>
                <a:ea typeface="DM Sans"/>
                <a:cs typeface="DM Sans"/>
                <a:sym typeface="DM Sans"/>
              </a:rPr>
              <a:t>Cerrar la historia y dejarlos inspirados y obligados a actuar e interesarse por la idea transmitida.</a:t>
            </a:r>
            <a:endParaRPr sz="1350">
              <a:solidFill>
                <a:schemeClr val="dk1"/>
              </a:solidFill>
              <a:latin typeface="DM Sans"/>
              <a:ea typeface="DM Sans"/>
              <a:cs typeface="DM Sans"/>
              <a:sym typeface="DM Sans"/>
            </a:endParaRPr>
          </a:p>
        </p:txBody>
      </p:sp>
      <p:sp>
        <p:nvSpPr>
          <p:cNvPr id="693" name="Google Shape;693;p103"/>
          <p:cNvSpPr txBox="1"/>
          <p:nvPr/>
        </p:nvSpPr>
        <p:spPr>
          <a:xfrm>
            <a:off x="697150" y="796975"/>
            <a:ext cx="6099300" cy="697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200"/>
              </a:spcAft>
              <a:buNone/>
            </a:pPr>
            <a:r>
              <a:rPr b="1" lang="es" sz="4000">
                <a:solidFill>
                  <a:schemeClr val="dk1"/>
                </a:solidFill>
                <a:latin typeface="DM Sans"/>
                <a:ea typeface="DM Sans"/>
                <a:cs typeface="DM Sans"/>
                <a:sym typeface="DM Sans"/>
              </a:rPr>
              <a:t>Puntos importantes</a:t>
            </a:r>
            <a:endParaRPr b="1" sz="4000">
              <a:solidFill>
                <a:schemeClr val="dk1"/>
              </a:solidFill>
              <a:latin typeface="DM Sans"/>
              <a:ea typeface="DM Sans"/>
              <a:cs typeface="DM Sans"/>
              <a:sym typeface="DM Sans"/>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104"/>
          <p:cNvSpPr txBox="1"/>
          <p:nvPr/>
        </p:nvSpPr>
        <p:spPr>
          <a:xfrm>
            <a:off x="14315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Actividad colaborativa</a:t>
            </a:r>
            <a:endParaRPr b="1" sz="3500">
              <a:solidFill>
                <a:srgbClr val="EAFF6A"/>
              </a:solidFill>
              <a:latin typeface="DM Sans"/>
              <a:ea typeface="DM Sans"/>
              <a:cs typeface="DM Sans"/>
              <a:sym typeface="DM Sans"/>
            </a:endParaRPr>
          </a:p>
        </p:txBody>
      </p:sp>
      <p:sp>
        <p:nvSpPr>
          <p:cNvPr id="699" name="Google Shape;699;p104"/>
          <p:cNvSpPr txBox="1"/>
          <p:nvPr/>
        </p:nvSpPr>
        <p:spPr>
          <a:xfrm>
            <a:off x="473350" y="1626100"/>
            <a:ext cx="71694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2500">
                <a:solidFill>
                  <a:schemeClr val="lt1"/>
                </a:solidFill>
                <a:latin typeface="DM Sans"/>
                <a:ea typeface="DM Sans"/>
                <a:cs typeface="DM Sans"/>
                <a:sym typeface="DM Sans"/>
              </a:rPr>
              <a:t>Checkpoint Proyectos Finales</a:t>
            </a:r>
            <a:endParaRPr sz="2500">
              <a:solidFill>
                <a:srgbClr val="DEFC52"/>
              </a:solidFill>
              <a:latin typeface="Helvetica Neue Light"/>
              <a:ea typeface="Helvetica Neue Light"/>
              <a:cs typeface="Helvetica Neue Light"/>
              <a:sym typeface="Helvetica Neue Light"/>
            </a:endParaRPr>
          </a:p>
        </p:txBody>
      </p:sp>
      <p:sp>
        <p:nvSpPr>
          <p:cNvPr id="700" name="Google Shape;700;p104"/>
          <p:cNvSpPr txBox="1"/>
          <p:nvPr/>
        </p:nvSpPr>
        <p:spPr>
          <a:xfrm>
            <a:off x="473350" y="3980550"/>
            <a:ext cx="7169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000">
                <a:solidFill>
                  <a:srgbClr val="83AEFB"/>
                </a:solidFill>
                <a:latin typeface="DM Sans"/>
                <a:ea typeface="DM Sans"/>
                <a:cs typeface="DM Sans"/>
                <a:sym typeface="DM Sans"/>
              </a:rPr>
              <a:t>Duración: </a:t>
            </a:r>
            <a:r>
              <a:rPr b="1" lang="es" sz="2000">
                <a:solidFill>
                  <a:srgbClr val="83AEFB"/>
                </a:solidFill>
                <a:latin typeface="DM Sans"/>
                <a:ea typeface="DM Sans"/>
                <a:cs typeface="DM Sans"/>
                <a:sym typeface="DM Sans"/>
              </a:rPr>
              <a:t>3</a:t>
            </a:r>
            <a:r>
              <a:rPr b="1" lang="es" sz="2000">
                <a:solidFill>
                  <a:srgbClr val="83AEFB"/>
                </a:solidFill>
                <a:latin typeface="DM Sans"/>
                <a:ea typeface="DM Sans"/>
                <a:cs typeface="DM Sans"/>
                <a:sym typeface="DM Sans"/>
              </a:rPr>
              <a:t>0 minutos</a:t>
            </a:r>
            <a:br>
              <a:rPr b="1" lang="es" sz="2000">
                <a:solidFill>
                  <a:srgbClr val="83AEFB"/>
                </a:solidFill>
                <a:latin typeface="DM Sans"/>
                <a:ea typeface="DM Sans"/>
                <a:cs typeface="DM Sans"/>
                <a:sym typeface="DM Sans"/>
              </a:rPr>
            </a:br>
            <a:r>
              <a:rPr lang="es" sz="2000">
                <a:solidFill>
                  <a:srgbClr val="83AEFB"/>
                </a:solidFill>
                <a:latin typeface="DM Sans"/>
                <a:ea typeface="DM Sans"/>
                <a:cs typeface="DM Sans"/>
                <a:sym typeface="DM Sans"/>
              </a:rPr>
              <a:t>Realizaremos la actividad en grupos de 2-3 personas</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b="1" sz="2000">
              <a:solidFill>
                <a:srgbClr val="83AEFB"/>
              </a:solidFill>
              <a:latin typeface="DM Sans"/>
              <a:ea typeface="DM Sans"/>
              <a:cs typeface="DM Sans"/>
              <a:sym typeface="DM Sans"/>
            </a:endParaRPr>
          </a:p>
        </p:txBody>
      </p:sp>
      <p:grpSp>
        <p:nvGrpSpPr>
          <p:cNvPr id="701" name="Google Shape;701;p104"/>
          <p:cNvGrpSpPr/>
          <p:nvPr/>
        </p:nvGrpSpPr>
        <p:grpSpPr>
          <a:xfrm>
            <a:off x="473351" y="619523"/>
            <a:ext cx="738900" cy="738900"/>
            <a:chOff x="473351" y="619523"/>
            <a:chExt cx="738900" cy="738900"/>
          </a:xfrm>
        </p:grpSpPr>
        <p:sp>
          <p:nvSpPr>
            <p:cNvPr id="702" name="Google Shape;702;p104"/>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03" name="Google Shape;703;p104"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
        <p:nvSpPr>
          <p:cNvPr id="704" name="Google Shape;704;p104"/>
          <p:cNvSpPr txBox="1"/>
          <p:nvPr/>
        </p:nvSpPr>
        <p:spPr>
          <a:xfrm>
            <a:off x="508200" y="1955475"/>
            <a:ext cx="8475900" cy="212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2500">
                <a:solidFill>
                  <a:srgbClr val="B7B7B7"/>
                </a:solidFill>
                <a:latin typeface="DM Sans"/>
                <a:ea typeface="DM Sans"/>
                <a:cs typeface="DM Sans"/>
                <a:sym typeface="DM Sans"/>
              </a:rPr>
              <a:t>Analizaremos el siguiente proyecto en el siguiente link: Aerolíneas DS, con el fin de determinar la validez de Abstracto, Introducción, Contexto Político y empresarial</a:t>
            </a:r>
            <a:endParaRPr sz="2500">
              <a:solidFill>
                <a:srgbClr val="B7B7B7"/>
              </a:solidFill>
              <a:latin typeface="DM Sans"/>
              <a:ea typeface="DM Sans"/>
              <a:cs typeface="DM Sans"/>
              <a:sym typeface="DM Sans"/>
            </a:endParaRPr>
          </a:p>
          <a:p>
            <a:pPr indent="0" lvl="0" marL="0" rtl="0" algn="l">
              <a:spcBef>
                <a:spcPts val="0"/>
              </a:spcBef>
              <a:spcAft>
                <a:spcPts val="0"/>
              </a:spcAft>
              <a:buNone/>
            </a:pPr>
            <a:r>
              <a:rPr lang="es" sz="2500">
                <a:solidFill>
                  <a:srgbClr val="B7B7B7"/>
                </a:solidFill>
                <a:latin typeface="DM Sans"/>
                <a:ea typeface="DM Sans"/>
                <a:cs typeface="DM Sans"/>
                <a:sym typeface="DM Sans"/>
              </a:rPr>
              <a:t>Discutiremos en el final de la actividad los resultados obtenidos</a:t>
            </a:r>
            <a:endParaRPr sz="2500">
              <a:solidFill>
                <a:srgbClr val="B7B7B7"/>
              </a:solidFill>
              <a:latin typeface="DM Sans"/>
              <a:ea typeface="DM Sans"/>
              <a:cs typeface="DM Sans"/>
              <a:sym typeface="DM Sans"/>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105"/>
          <p:cNvSpPr txBox="1"/>
          <p:nvPr/>
        </p:nvSpPr>
        <p:spPr>
          <a:xfrm>
            <a:off x="4519500" y="1820650"/>
            <a:ext cx="3834600" cy="2490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Apertura al aprendizaje</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Siempre, pero siempre puedes seguir aprendiendo. Compartir el conocimiento es válido, la construcción colaborativa es la propuesta.</a:t>
            </a:r>
            <a:endParaRPr sz="1350">
              <a:solidFill>
                <a:schemeClr val="dk1"/>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Todas las voces</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Escuchar a todos, todos podemos reflexionar. Dejar el espacio para que todos podamos participar.</a:t>
            </a:r>
            <a:endParaRPr sz="1350" u="sng">
              <a:solidFill>
                <a:schemeClr val="dk1"/>
              </a:solidFill>
              <a:latin typeface="DM Sans"/>
              <a:ea typeface="DM Sans"/>
              <a:cs typeface="DM Sans"/>
              <a:sym typeface="DM Sans"/>
            </a:endParaRPr>
          </a:p>
        </p:txBody>
      </p:sp>
      <p:sp>
        <p:nvSpPr>
          <p:cNvPr id="710" name="Google Shape;710;p105"/>
          <p:cNvSpPr txBox="1"/>
          <p:nvPr/>
        </p:nvSpPr>
        <p:spPr>
          <a:xfrm>
            <a:off x="442200" y="1820650"/>
            <a:ext cx="3834600" cy="1866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Presencia</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Participar y “estar” en la clase, que tu alrededor no te distraiga</a:t>
            </a:r>
            <a:endParaRPr sz="1350">
              <a:solidFill>
                <a:schemeClr val="dk1"/>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Escucha activa</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Escuchar más allá de lo que la persona está expresando directamente</a:t>
            </a:r>
            <a:endParaRPr sz="1350" u="sng">
              <a:solidFill>
                <a:schemeClr val="dk1"/>
              </a:solidFill>
              <a:latin typeface="DM Sans"/>
              <a:ea typeface="DM Sans"/>
              <a:cs typeface="DM Sans"/>
              <a:sym typeface="DM Sans"/>
            </a:endParaRPr>
          </a:p>
        </p:txBody>
      </p:sp>
      <p:sp>
        <p:nvSpPr>
          <p:cNvPr id="711" name="Google Shape;711;p105"/>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Acuerdos</a:t>
            </a:r>
            <a:endParaRPr b="1" sz="4000">
              <a:solidFill>
                <a:schemeClr val="dk1"/>
              </a:solidFill>
              <a:latin typeface="DM Sans"/>
              <a:ea typeface="DM Sans"/>
              <a:cs typeface="DM Sans"/>
              <a:sym typeface="DM Sans"/>
            </a:endParaRPr>
          </a:p>
        </p:txBody>
      </p:sp>
      <p:sp>
        <p:nvSpPr>
          <p:cNvPr id="712" name="Google Shape;712;p105"/>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ACTIVIDAD COLABORATIVA</a:t>
            </a:r>
            <a:endParaRPr>
              <a:latin typeface="DM Sans"/>
              <a:ea typeface="DM Sans"/>
              <a:cs typeface="DM Sans"/>
              <a:sym typeface="DM Sans"/>
            </a:endParaRPr>
          </a:p>
        </p:txBody>
      </p:sp>
      <p:grpSp>
        <p:nvGrpSpPr>
          <p:cNvPr id="713" name="Google Shape;713;p105"/>
          <p:cNvGrpSpPr/>
          <p:nvPr/>
        </p:nvGrpSpPr>
        <p:grpSpPr>
          <a:xfrm>
            <a:off x="457350" y="468286"/>
            <a:ext cx="431074" cy="431074"/>
            <a:chOff x="473351" y="619523"/>
            <a:chExt cx="738900" cy="738900"/>
          </a:xfrm>
        </p:grpSpPr>
        <p:sp>
          <p:nvSpPr>
            <p:cNvPr id="714" name="Google Shape;714;p105"/>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5" name="Google Shape;715;p105"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grpSp>
        <p:nvGrpSpPr>
          <p:cNvPr id="720" name="Google Shape;720;p106"/>
          <p:cNvGrpSpPr/>
          <p:nvPr/>
        </p:nvGrpSpPr>
        <p:grpSpPr>
          <a:xfrm>
            <a:off x="457350" y="468286"/>
            <a:ext cx="431074" cy="431074"/>
            <a:chOff x="473351" y="619523"/>
            <a:chExt cx="738900" cy="738900"/>
          </a:xfrm>
        </p:grpSpPr>
        <p:sp>
          <p:nvSpPr>
            <p:cNvPr id="721" name="Google Shape;721;p106"/>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2" name="Google Shape;722;p106"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
        <p:nvSpPr>
          <p:cNvPr id="723" name="Google Shape;723;p106"/>
          <p:cNvSpPr txBox="1"/>
          <p:nvPr/>
        </p:nvSpPr>
        <p:spPr>
          <a:xfrm>
            <a:off x="501450" y="990525"/>
            <a:ext cx="75567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Checkpoint Proyectos Finales</a:t>
            </a:r>
            <a:endParaRPr b="1" sz="4000">
              <a:solidFill>
                <a:schemeClr val="dk1"/>
              </a:solidFill>
              <a:latin typeface="DM Sans"/>
              <a:ea typeface="DM Sans"/>
              <a:cs typeface="DM Sans"/>
              <a:sym typeface="DM Sans"/>
            </a:endParaRPr>
          </a:p>
        </p:txBody>
      </p:sp>
      <p:sp>
        <p:nvSpPr>
          <p:cNvPr id="724" name="Google Shape;724;p106"/>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ACTIVIDAD COLABORATIVA</a:t>
            </a:r>
            <a:endParaRPr>
              <a:latin typeface="DM Sans"/>
              <a:ea typeface="DM Sans"/>
              <a:cs typeface="DM Sans"/>
              <a:sym typeface="DM Sans"/>
            </a:endParaRPr>
          </a:p>
        </p:txBody>
      </p:sp>
      <p:sp>
        <p:nvSpPr>
          <p:cNvPr id="725" name="Google Shape;725;p106"/>
          <p:cNvSpPr txBox="1"/>
          <p:nvPr/>
        </p:nvSpPr>
        <p:spPr>
          <a:xfrm>
            <a:off x="473350" y="1908175"/>
            <a:ext cx="3834600" cy="22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Consigna:</a:t>
            </a:r>
            <a:r>
              <a:rPr lang="es" sz="1350">
                <a:latin typeface="DM Sans"/>
                <a:ea typeface="DM Sans"/>
                <a:cs typeface="DM Sans"/>
                <a:sym typeface="DM Sans"/>
              </a:rPr>
              <a:t> </a:t>
            </a:r>
            <a:r>
              <a:rPr lang="es" sz="1350">
                <a:latin typeface="DM Sans"/>
                <a:ea typeface="DM Sans"/>
                <a:cs typeface="DM Sans"/>
                <a:sym typeface="DM Sans"/>
              </a:rPr>
              <a:t>Analizaremos el siguiente proyecto disponible en el siguiente link: Aerolíneas DS</a:t>
            </a:r>
            <a:endParaRPr sz="1350">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1350">
                <a:latin typeface="DM Sans"/>
                <a:ea typeface="DM Sans"/>
                <a:cs typeface="DM Sans"/>
                <a:sym typeface="DM Sans"/>
              </a:rPr>
              <a:t>Analizar las secciones: Contexto empresarial, Problema comercial, Contexto analitico e identificar fortalezas y debilidades</a:t>
            </a:r>
            <a:endParaRPr sz="1350">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1350">
                <a:latin typeface="DM Sans"/>
                <a:ea typeface="DM Sans"/>
                <a:cs typeface="DM Sans"/>
                <a:sym typeface="DM Sans"/>
              </a:rPr>
              <a:t>Verificar si las gráficas generadas permiten dar respuesta parcial o total a las preguntas generadas</a:t>
            </a:r>
            <a:endParaRPr sz="1350">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sp>
        <p:nvSpPr>
          <p:cNvPr id="726" name="Google Shape;726;p106"/>
          <p:cNvSpPr txBox="1"/>
          <p:nvPr/>
        </p:nvSpPr>
        <p:spPr>
          <a:xfrm>
            <a:off x="4527575" y="1908175"/>
            <a:ext cx="3834600" cy="143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latin typeface="DM Sans"/>
                <a:ea typeface="DM Sans"/>
                <a:cs typeface="DM Sans"/>
                <a:sym typeface="DM Sans"/>
              </a:rPr>
              <a:t>Luego de esto discutiremos sobre los proyectos finales de cada grupo en el break out rooms, resolveremos dudas en el desarrollo de las etapas: Delimitación y definición de problema, Data Acquisition, Data Wrangling, Exploratory Data Analysis</a:t>
            </a:r>
            <a:endParaRPr sz="1350">
              <a:latin typeface="DM Sans"/>
              <a:ea typeface="DM Sans"/>
              <a:cs typeface="DM Sans"/>
              <a:sym typeface="DM Sans"/>
            </a:endParaRPr>
          </a:p>
        </p:txBody>
      </p:sp>
      <p:sp>
        <p:nvSpPr>
          <p:cNvPr id="727" name="Google Shape;727;p106"/>
          <p:cNvSpPr txBox="1"/>
          <p:nvPr/>
        </p:nvSpPr>
        <p:spPr>
          <a:xfrm>
            <a:off x="457350" y="4648750"/>
            <a:ext cx="7056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 sz="1100">
                <a:solidFill>
                  <a:srgbClr val="999999"/>
                </a:solidFill>
                <a:latin typeface="DM Sans"/>
                <a:ea typeface="DM Sans"/>
                <a:cs typeface="DM Sans"/>
                <a:sym typeface="DM Sans"/>
              </a:rPr>
              <a:t>NOTA:</a:t>
            </a:r>
            <a:r>
              <a:rPr lang="es" sz="1100">
                <a:solidFill>
                  <a:srgbClr val="999999"/>
                </a:solidFill>
                <a:latin typeface="DM Sans"/>
                <a:ea typeface="DM Sans"/>
                <a:cs typeface="DM Sans"/>
                <a:sym typeface="DM Sans"/>
              </a:rPr>
              <a:t> usaremos los breakouts rooms. El tutor/a tendrá el rol de facilitador/a.</a:t>
            </a:r>
            <a:endParaRPr i="1" sz="1000" u="sng">
              <a:solidFill>
                <a:srgbClr val="83AEFB"/>
              </a:solidFill>
              <a:latin typeface="DM Sans"/>
              <a:ea typeface="DM Sans"/>
              <a:cs typeface="DM Sans"/>
              <a:sym typeface="DM Sans"/>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107"/>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¿Preguntas?</a:t>
            </a:r>
            <a:endParaRPr b="1" sz="4000">
              <a:solidFill>
                <a:srgbClr val="EAFF6A"/>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36"/>
          <p:cNvSpPr txBox="1"/>
          <p:nvPr/>
        </p:nvSpPr>
        <p:spPr>
          <a:xfrm>
            <a:off x="647450" y="796799"/>
            <a:ext cx="8022600" cy="4923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¿De que trata la ciencia de datos?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154" name="Google Shape;154;p36"/>
          <p:cNvSpPr txBox="1"/>
          <p:nvPr/>
        </p:nvSpPr>
        <p:spPr>
          <a:xfrm>
            <a:off x="4672550" y="2107675"/>
            <a:ext cx="3465000" cy="808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600"/>
              </a:spcBef>
              <a:spcAft>
                <a:spcPts val="0"/>
              </a:spcAft>
              <a:buNone/>
            </a:pPr>
            <a:r>
              <a:rPr lang="es" sz="1350">
                <a:solidFill>
                  <a:schemeClr val="dk1"/>
                </a:solidFill>
                <a:latin typeface="DM Sans"/>
                <a:ea typeface="DM Sans"/>
                <a:cs typeface="DM Sans"/>
                <a:sym typeface="DM Sans"/>
              </a:rPr>
              <a:t>Existen múltiples definiciones al respecto. Sin embargo, elegimos esta definición para el desarrollo del curso 🧐</a:t>
            </a:r>
            <a:endParaRPr sz="1350">
              <a:solidFill>
                <a:schemeClr val="dk1"/>
              </a:solidFill>
              <a:latin typeface="DM Sans"/>
              <a:ea typeface="DM Sans"/>
              <a:cs typeface="DM Sans"/>
              <a:sym typeface="DM Sans"/>
            </a:endParaRPr>
          </a:p>
        </p:txBody>
      </p:sp>
      <p:sp>
        <p:nvSpPr>
          <p:cNvPr id="155" name="Google Shape;155;p36"/>
          <p:cNvSpPr txBox="1"/>
          <p:nvPr/>
        </p:nvSpPr>
        <p:spPr>
          <a:xfrm>
            <a:off x="688050" y="2107675"/>
            <a:ext cx="4025100" cy="31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600"/>
              </a:spcBef>
              <a:spcAft>
                <a:spcPts val="0"/>
              </a:spcAft>
              <a:buClr>
                <a:schemeClr val="dk1"/>
              </a:buClr>
              <a:buSzPts val="1100"/>
              <a:buFont typeface="Arial"/>
              <a:buNone/>
            </a:pPr>
            <a:r>
              <a:rPr lang="es" sz="1350">
                <a:solidFill>
                  <a:schemeClr val="dk1"/>
                </a:solidFill>
                <a:latin typeface="DM Sans"/>
                <a:ea typeface="DM Sans"/>
                <a:cs typeface="DM Sans"/>
                <a:sym typeface="DM Sans"/>
              </a:rPr>
              <a:t>Sin dudas, la Ciencia de Datos es una disciplina transversal a múltiples industrias, como ser por ejemplo: Finanzas, Retail, Automotriz, Logística, Turismo, etc. </a:t>
            </a:r>
            <a:endParaRPr sz="1350">
              <a:solidFill>
                <a:schemeClr val="dk1"/>
              </a:solidFill>
              <a:latin typeface="DM Sans"/>
              <a:ea typeface="DM Sans"/>
              <a:cs typeface="DM Sans"/>
              <a:sym typeface="DM Sans"/>
            </a:endParaRPr>
          </a:p>
          <a:p>
            <a:pPr indent="0" lvl="0" marL="0" rtl="0" algn="l">
              <a:lnSpc>
                <a:spcPct val="150000"/>
              </a:lnSpc>
              <a:spcBef>
                <a:spcPts val="600"/>
              </a:spcBef>
              <a:spcAft>
                <a:spcPts val="0"/>
              </a:spcAft>
              <a:buClr>
                <a:schemeClr val="dk1"/>
              </a:buClr>
              <a:buSzPts val="1100"/>
              <a:buFont typeface="Arial"/>
              <a:buNone/>
            </a:pPr>
            <a:r>
              <a:rPr lang="es" sz="1350">
                <a:solidFill>
                  <a:schemeClr val="dk1"/>
                </a:solidFill>
                <a:latin typeface="DM Sans"/>
                <a:ea typeface="DM Sans"/>
                <a:cs typeface="DM Sans"/>
                <a:sym typeface="DM Sans"/>
              </a:rPr>
              <a:t>A lo largo de esta sesión, indagaremos sobre algunos Casos de Éxitos basados en diversas industrias de aplicación. </a:t>
            </a:r>
            <a:endParaRPr sz="1350">
              <a:solidFill>
                <a:schemeClr val="dk1"/>
              </a:solidFill>
              <a:latin typeface="DM Sans"/>
              <a:ea typeface="DM Sans"/>
              <a:cs typeface="DM Sans"/>
              <a:sym typeface="DM Sans"/>
            </a:endParaRPr>
          </a:p>
          <a:p>
            <a:pPr indent="0" lvl="0" marL="0" rtl="0" algn="l">
              <a:lnSpc>
                <a:spcPct val="150000"/>
              </a:lnSpc>
              <a:spcBef>
                <a:spcPts val="600"/>
              </a:spcBef>
              <a:spcAft>
                <a:spcPts val="0"/>
              </a:spcAft>
              <a:buClr>
                <a:schemeClr val="dk1"/>
              </a:buClr>
              <a:buSzPts val="1100"/>
              <a:buFont typeface="Arial"/>
              <a:buNone/>
            </a:pPr>
            <a:r>
              <a:t/>
            </a:r>
            <a:endParaRPr sz="1350">
              <a:solidFill>
                <a:schemeClr val="dk1"/>
              </a:solidFill>
              <a:latin typeface="DM Sans"/>
              <a:ea typeface="DM Sans"/>
              <a:cs typeface="DM Sans"/>
              <a:sym typeface="DM Sans"/>
            </a:endParaRPr>
          </a:p>
          <a:p>
            <a:pPr indent="0" lvl="0" marL="0" rtl="0" algn="l">
              <a:lnSpc>
                <a:spcPct val="150000"/>
              </a:lnSpc>
              <a:spcBef>
                <a:spcPts val="600"/>
              </a:spcBef>
              <a:spcAft>
                <a:spcPts val="0"/>
              </a:spcAft>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108"/>
          <p:cNvSpPr txBox="1"/>
          <p:nvPr/>
        </p:nvSpPr>
        <p:spPr>
          <a:xfrm>
            <a:off x="501450" y="899375"/>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Recursos multimedia</a:t>
            </a:r>
            <a:endParaRPr b="1" sz="4000">
              <a:solidFill>
                <a:schemeClr val="dk1"/>
              </a:solidFill>
              <a:latin typeface="DM Sans"/>
              <a:ea typeface="DM Sans"/>
              <a:cs typeface="DM Sans"/>
              <a:sym typeface="DM Sans"/>
            </a:endParaRPr>
          </a:p>
        </p:txBody>
      </p:sp>
      <p:grpSp>
        <p:nvGrpSpPr>
          <p:cNvPr id="738" name="Google Shape;738;p108"/>
          <p:cNvGrpSpPr/>
          <p:nvPr/>
        </p:nvGrpSpPr>
        <p:grpSpPr>
          <a:xfrm>
            <a:off x="457358" y="468285"/>
            <a:ext cx="431074" cy="431074"/>
            <a:chOff x="4202550" y="994173"/>
            <a:chExt cx="738900" cy="738900"/>
          </a:xfrm>
        </p:grpSpPr>
        <p:sp>
          <p:nvSpPr>
            <p:cNvPr id="739" name="Google Shape;739;p108"/>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pic>
          <p:nvPicPr>
            <p:cNvPr id="740" name="Google Shape;740;p108" title="ícono de material ampliado"/>
            <p:cNvPicPr preferRelativeResize="0"/>
            <p:nvPr/>
          </p:nvPicPr>
          <p:blipFill>
            <a:blip r:embed="rId3">
              <a:alphaModFix/>
            </a:blip>
            <a:stretch>
              <a:fillRect/>
            </a:stretch>
          </p:blipFill>
          <p:spPr>
            <a:xfrm>
              <a:off x="4346688" y="1138325"/>
              <a:ext cx="450600" cy="450600"/>
            </a:xfrm>
            <a:prstGeom prst="rect">
              <a:avLst/>
            </a:prstGeom>
            <a:noFill/>
            <a:ln>
              <a:noFill/>
            </a:ln>
          </p:spPr>
        </p:pic>
      </p:grpSp>
      <p:sp>
        <p:nvSpPr>
          <p:cNvPr id="741" name="Google Shape;741;p108"/>
          <p:cNvSpPr txBox="1"/>
          <p:nvPr/>
        </p:nvSpPr>
        <p:spPr>
          <a:xfrm>
            <a:off x="930550" y="468275"/>
            <a:ext cx="3199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MATERIAL AMPLIADO</a:t>
            </a:r>
            <a:endParaRPr>
              <a:latin typeface="DM Sans"/>
              <a:ea typeface="DM Sans"/>
              <a:cs typeface="DM Sans"/>
              <a:sym typeface="DM Sans"/>
            </a:endParaRPr>
          </a:p>
        </p:txBody>
      </p:sp>
      <p:sp>
        <p:nvSpPr>
          <p:cNvPr id="742" name="Google Shape;742;p108"/>
          <p:cNvSpPr txBox="1"/>
          <p:nvPr/>
        </p:nvSpPr>
        <p:spPr>
          <a:xfrm>
            <a:off x="559000" y="4675925"/>
            <a:ext cx="7056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100">
                <a:solidFill>
                  <a:srgbClr val="999999"/>
                </a:solidFill>
                <a:latin typeface="DM Sans"/>
                <a:ea typeface="DM Sans"/>
                <a:cs typeface="DM Sans"/>
                <a:sym typeface="DM Sans"/>
              </a:rPr>
              <a:t>Disponible en nuestro repositorio.</a:t>
            </a:r>
            <a:endParaRPr i="1" sz="1100" u="sng">
              <a:solidFill>
                <a:srgbClr val="83AEFB"/>
              </a:solidFill>
              <a:latin typeface="DM Sans"/>
              <a:ea typeface="DM Sans"/>
              <a:cs typeface="DM Sans"/>
              <a:sym typeface="DM Sans"/>
            </a:endParaRPr>
          </a:p>
        </p:txBody>
      </p:sp>
      <p:sp>
        <p:nvSpPr>
          <p:cNvPr id="743" name="Google Shape;743;p108"/>
          <p:cNvSpPr txBox="1"/>
          <p:nvPr/>
        </p:nvSpPr>
        <p:spPr>
          <a:xfrm>
            <a:off x="457350" y="1725800"/>
            <a:ext cx="7056300" cy="2640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350">
              <a:latin typeface="DM Sans"/>
              <a:ea typeface="DM Sans"/>
              <a:cs typeface="DM Sans"/>
              <a:sym typeface="DM Sans"/>
            </a:endParaRPr>
          </a:p>
          <a:p>
            <a:pPr indent="-330200" lvl="0" marL="457200" rtl="0" algn="l">
              <a:lnSpc>
                <a:spcPct val="115000"/>
              </a:lnSpc>
              <a:spcBef>
                <a:spcPts val="0"/>
              </a:spcBef>
              <a:spcAft>
                <a:spcPts val="0"/>
              </a:spcAft>
              <a:buClr>
                <a:srgbClr val="3CEFAB"/>
              </a:buClr>
              <a:buSzPts val="1600"/>
              <a:buFont typeface="Arial"/>
              <a:buChar char="✓"/>
            </a:pPr>
            <a:r>
              <a:rPr lang="es" sz="1350" u="sng">
                <a:solidFill>
                  <a:schemeClr val="accent5"/>
                </a:solidFill>
                <a:highlight>
                  <a:schemeClr val="lt1"/>
                </a:highlight>
                <a:latin typeface="DM Sans"/>
                <a:ea typeface="DM Sans"/>
                <a:cs typeface="DM Sans"/>
                <a:sym typeface="DM Sans"/>
                <a:hlinkClick r:id="rId4">
                  <a:extLst>
                    <a:ext uri="{A12FA001-AC4F-418D-AE19-62706E023703}">
                      <ahyp:hlinkClr val="tx"/>
                    </a:ext>
                  </a:extLst>
                </a:hlinkClick>
              </a:rPr>
              <a:t>Machine Learning made beautifully simple for everyone</a:t>
            </a:r>
            <a:r>
              <a:rPr lang="es" sz="1600" u="sng">
                <a:solidFill>
                  <a:schemeClr val="accent5"/>
                </a:solidFill>
                <a:latin typeface="Helvetica Neue Light"/>
                <a:ea typeface="Helvetica Neue Light"/>
                <a:cs typeface="Helvetica Neue Light"/>
                <a:sym typeface="Helvetica Neue Light"/>
                <a:hlinkClick r:id="rId5">
                  <a:extLst>
                    <a:ext uri="{A12FA001-AC4F-418D-AE19-62706E023703}">
                      <ahyp:hlinkClr val="tx"/>
                    </a:ext>
                  </a:extLst>
                </a:hlinkClick>
              </a:rPr>
              <a:t> </a:t>
            </a:r>
            <a:r>
              <a:rPr lang="es" sz="1600">
                <a:solidFill>
                  <a:schemeClr val="dk1"/>
                </a:solidFill>
                <a:latin typeface="Helvetica Neue Light"/>
                <a:ea typeface="Helvetica Neue Light"/>
                <a:cs typeface="Helvetica Neue Light"/>
                <a:sym typeface="Helvetica Neue Light"/>
              </a:rPr>
              <a:t> | </a:t>
            </a:r>
            <a:r>
              <a:rPr i="1" lang="es" sz="1350">
                <a:solidFill>
                  <a:schemeClr val="dk1"/>
                </a:solidFill>
                <a:latin typeface="DM Sans"/>
                <a:ea typeface="DM Sans"/>
                <a:cs typeface="DM Sans"/>
                <a:sym typeface="DM Sans"/>
              </a:rPr>
              <a:t>BigML.com</a:t>
            </a:r>
            <a:endParaRPr i="1" sz="1350">
              <a:solidFill>
                <a:schemeClr val="dk1"/>
              </a:solidFill>
              <a:latin typeface="DM Sans"/>
              <a:ea typeface="DM Sans"/>
              <a:cs typeface="DM Sans"/>
              <a:sym typeface="DM Sans"/>
            </a:endParaRPr>
          </a:p>
          <a:p>
            <a:pPr indent="-330200" lvl="0" marL="457200" rtl="0" algn="l">
              <a:lnSpc>
                <a:spcPct val="115000"/>
              </a:lnSpc>
              <a:spcBef>
                <a:spcPts val="1000"/>
              </a:spcBef>
              <a:spcAft>
                <a:spcPts val="0"/>
              </a:spcAft>
              <a:buClr>
                <a:srgbClr val="3CEFAB"/>
              </a:buClr>
              <a:buSzPts val="1600"/>
              <a:buFont typeface="Helvetica Neue Light"/>
              <a:buChar char="✓"/>
            </a:pPr>
            <a:r>
              <a:rPr lang="es" sz="1350" u="sng">
                <a:solidFill>
                  <a:schemeClr val="accent5"/>
                </a:solidFill>
                <a:highlight>
                  <a:schemeClr val="lt1"/>
                </a:highlight>
                <a:latin typeface="DM Sans"/>
                <a:ea typeface="DM Sans"/>
                <a:cs typeface="DM Sans"/>
                <a:sym typeface="DM Sans"/>
                <a:hlinkClick r:id="rId6">
                  <a:extLst>
                    <a:ext uri="{A12FA001-AC4F-418D-AE19-62706E023703}">
                      <ahyp:hlinkClr val="tx"/>
                    </a:ext>
                  </a:extLst>
                </a:hlinkClick>
              </a:rPr>
              <a:t>Clustering, análisis de segmentos de clientes: Caso de éxito para Mazda</a:t>
            </a:r>
            <a:r>
              <a:rPr lang="es" sz="1350" u="sng">
                <a:solidFill>
                  <a:schemeClr val="accent5"/>
                </a:solidFill>
                <a:highlight>
                  <a:schemeClr val="lt1"/>
                </a:highlight>
                <a:latin typeface="DM Sans"/>
                <a:ea typeface="DM Sans"/>
                <a:cs typeface="DM Sans"/>
                <a:sym typeface="DM Sans"/>
              </a:rPr>
              <a:t> </a:t>
            </a:r>
            <a:r>
              <a:rPr lang="es" sz="1600">
                <a:solidFill>
                  <a:schemeClr val="dk1"/>
                </a:solidFill>
                <a:latin typeface="Helvetica Neue Light"/>
                <a:ea typeface="Helvetica Neue Light"/>
                <a:cs typeface="Helvetica Neue Light"/>
                <a:sym typeface="Helvetica Neue Light"/>
              </a:rPr>
              <a:t> | </a:t>
            </a:r>
            <a:r>
              <a:rPr i="1" lang="es" sz="1350">
                <a:solidFill>
                  <a:schemeClr val="dk1"/>
                </a:solidFill>
                <a:latin typeface="DM Sans"/>
                <a:ea typeface="DM Sans"/>
                <a:cs typeface="DM Sans"/>
                <a:sym typeface="DM Sans"/>
              </a:rPr>
              <a:t>cleverdata.io</a:t>
            </a:r>
            <a:endParaRPr i="1" sz="1600">
              <a:solidFill>
                <a:schemeClr val="dk1"/>
              </a:solidFill>
              <a:latin typeface="Helvetica Neue Light"/>
              <a:ea typeface="Helvetica Neue Light"/>
              <a:cs typeface="Helvetica Neue Light"/>
              <a:sym typeface="Helvetica Neue Light"/>
            </a:endParaRPr>
          </a:p>
          <a:p>
            <a:pPr indent="-330200" lvl="0" marL="457200" rtl="0" algn="l">
              <a:lnSpc>
                <a:spcPct val="115000"/>
              </a:lnSpc>
              <a:spcBef>
                <a:spcPts val="1000"/>
              </a:spcBef>
              <a:spcAft>
                <a:spcPts val="0"/>
              </a:spcAft>
              <a:buClr>
                <a:srgbClr val="3CEFAB"/>
              </a:buClr>
              <a:buSzPts val="1600"/>
              <a:buFont typeface="Helvetica Neue Light"/>
              <a:buChar char="✓"/>
            </a:pPr>
            <a:r>
              <a:rPr lang="es" sz="1350" u="sng">
                <a:solidFill>
                  <a:schemeClr val="accent5"/>
                </a:solidFill>
                <a:highlight>
                  <a:schemeClr val="lt1"/>
                </a:highlight>
                <a:latin typeface="DM Sans"/>
                <a:ea typeface="DM Sans"/>
                <a:cs typeface="DM Sans"/>
                <a:sym typeface="DM Sans"/>
                <a:hlinkClick r:id="rId7">
                  <a:extLst>
                    <a:ext uri="{A12FA001-AC4F-418D-AE19-62706E023703}">
                      <ahyp:hlinkClr val="tx"/>
                    </a:ext>
                  </a:extLst>
                </a:hlinkClick>
              </a:rPr>
              <a:t>Se acabaron las estafas: así funciona la herramienta para la detección temprana de fraudes de San Cristóbal</a:t>
            </a:r>
            <a:r>
              <a:rPr lang="es" sz="1600">
                <a:solidFill>
                  <a:schemeClr val="dk1"/>
                </a:solidFill>
                <a:latin typeface="Helvetica Neue Light"/>
                <a:ea typeface="Helvetica Neue Light"/>
                <a:cs typeface="Helvetica Neue Light"/>
                <a:sym typeface="Helvetica Neue Light"/>
              </a:rPr>
              <a:t> </a:t>
            </a:r>
            <a:r>
              <a:rPr i="1" lang="es" sz="1350">
                <a:solidFill>
                  <a:schemeClr val="dk1"/>
                </a:solidFill>
                <a:latin typeface="DM Sans"/>
                <a:ea typeface="DM Sans"/>
                <a:cs typeface="DM Sans"/>
                <a:sym typeface="DM Sans"/>
              </a:rPr>
              <a:t>| iprofesional.com</a:t>
            </a:r>
            <a:endParaRPr i="1" sz="1600">
              <a:solidFill>
                <a:schemeClr val="dk1"/>
              </a:solidFill>
              <a:latin typeface="Helvetica Neue Light"/>
              <a:ea typeface="Helvetica Neue Light"/>
              <a:cs typeface="Helvetica Neue Light"/>
              <a:sym typeface="Helvetica Neue Light"/>
            </a:endParaRPr>
          </a:p>
          <a:p>
            <a:pPr indent="-330200" lvl="0" marL="457200" rtl="0" algn="l">
              <a:lnSpc>
                <a:spcPct val="115000"/>
              </a:lnSpc>
              <a:spcBef>
                <a:spcPts val="1000"/>
              </a:spcBef>
              <a:spcAft>
                <a:spcPts val="1000"/>
              </a:spcAft>
              <a:buClr>
                <a:srgbClr val="3CEFAB"/>
              </a:buClr>
              <a:buSzPts val="1600"/>
              <a:buFont typeface="Helvetica Neue Light"/>
              <a:buChar char="✓"/>
            </a:pPr>
            <a:r>
              <a:rPr lang="es" sz="1350" u="sng">
                <a:solidFill>
                  <a:schemeClr val="accent5"/>
                </a:solidFill>
                <a:highlight>
                  <a:schemeClr val="lt1"/>
                </a:highlight>
                <a:latin typeface="DM Sans"/>
                <a:ea typeface="DM Sans"/>
                <a:cs typeface="DM Sans"/>
                <a:sym typeface="DM Sans"/>
                <a:hlinkClick r:id="rId8">
                  <a:extLst>
                    <a:ext uri="{A12FA001-AC4F-418D-AE19-62706E023703}">
                      <ahyp:hlinkClr val="tx"/>
                    </a:ext>
                  </a:extLst>
                </a:hlinkClick>
              </a:rPr>
              <a:t>Starbucks no es un negocio de café: es una empresa de tecnología de datos</a:t>
            </a:r>
            <a:r>
              <a:rPr lang="es" sz="1350">
                <a:solidFill>
                  <a:schemeClr val="dk1"/>
                </a:solidFill>
                <a:latin typeface="DM Sans"/>
                <a:ea typeface="DM Sans"/>
                <a:cs typeface="DM Sans"/>
                <a:sym typeface="DM Sans"/>
              </a:rPr>
              <a:t> </a:t>
            </a:r>
            <a:r>
              <a:rPr lang="es" sz="1600">
                <a:solidFill>
                  <a:schemeClr val="dk1"/>
                </a:solidFill>
                <a:latin typeface="Helvetica Neue Light"/>
                <a:ea typeface="Helvetica Neue Light"/>
                <a:cs typeface="Helvetica Neue Light"/>
                <a:sym typeface="Helvetica Neue Light"/>
              </a:rPr>
              <a:t>| </a:t>
            </a:r>
            <a:r>
              <a:rPr i="1" lang="es" sz="1350">
                <a:solidFill>
                  <a:schemeClr val="dk1"/>
                </a:solidFill>
                <a:latin typeface="DM Sans"/>
                <a:ea typeface="DM Sans"/>
                <a:cs typeface="DM Sans"/>
                <a:sym typeface="DM Sans"/>
              </a:rPr>
              <a:t>brita.mx</a:t>
            </a:r>
            <a:endParaRPr b="1" sz="1350">
              <a:latin typeface="DM Sans"/>
              <a:ea typeface="DM Sans"/>
              <a:cs typeface="DM Sans"/>
              <a:sym typeface="DM Sans"/>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109"/>
          <p:cNvSpPr txBox="1"/>
          <p:nvPr/>
        </p:nvSpPr>
        <p:spPr>
          <a:xfrm>
            <a:off x="465275" y="46827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CLASE N°16</a:t>
            </a:r>
            <a:endParaRPr>
              <a:latin typeface="DM Sans"/>
              <a:ea typeface="DM Sans"/>
              <a:cs typeface="DM Sans"/>
              <a:sym typeface="DM Sans"/>
            </a:endParaRPr>
          </a:p>
        </p:txBody>
      </p:sp>
      <p:sp>
        <p:nvSpPr>
          <p:cNvPr id="749" name="Google Shape;749;p109"/>
          <p:cNvSpPr txBox="1"/>
          <p:nvPr/>
        </p:nvSpPr>
        <p:spPr>
          <a:xfrm>
            <a:off x="465275" y="82227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Glosario</a:t>
            </a:r>
            <a:endParaRPr b="1" sz="4000">
              <a:solidFill>
                <a:schemeClr val="dk1"/>
              </a:solidFill>
              <a:latin typeface="DM Sans"/>
              <a:ea typeface="DM Sans"/>
              <a:cs typeface="DM Sans"/>
              <a:sym typeface="DM Sans"/>
            </a:endParaRPr>
          </a:p>
        </p:txBody>
      </p:sp>
      <p:sp>
        <p:nvSpPr>
          <p:cNvPr id="750" name="Google Shape;750;p109"/>
          <p:cNvSpPr txBox="1"/>
          <p:nvPr/>
        </p:nvSpPr>
        <p:spPr>
          <a:xfrm>
            <a:off x="465275" y="1230725"/>
            <a:ext cx="4232400" cy="469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Definición de objetivo:</a:t>
            </a:r>
            <a:r>
              <a:rPr lang="es" sz="1350">
                <a:solidFill>
                  <a:schemeClr val="dk1"/>
                </a:solidFill>
                <a:latin typeface="DM Sans"/>
                <a:ea typeface="DM Sans"/>
                <a:cs typeface="DM Sans"/>
                <a:sym typeface="DM Sans"/>
              </a:rPr>
              <a:t> fase 1 en la resolución de Casos en DS donde se establece los límites del problema y el alcance del proyecto</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Contexto comercial: </a:t>
            </a:r>
            <a:r>
              <a:rPr lang="es" sz="1350">
                <a:solidFill>
                  <a:schemeClr val="dk1"/>
                </a:solidFill>
                <a:latin typeface="DM Sans"/>
                <a:ea typeface="DM Sans"/>
                <a:cs typeface="DM Sans"/>
                <a:sym typeface="DM Sans"/>
              </a:rPr>
              <a:t>fase 2 en la resolución de casos en DS donde se hace la introducción al problema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Problema comercial: </a:t>
            </a:r>
            <a:r>
              <a:rPr lang="es" sz="1350">
                <a:solidFill>
                  <a:schemeClr val="dk1"/>
                </a:solidFill>
                <a:latin typeface="DM Sans"/>
                <a:ea typeface="DM Sans"/>
                <a:cs typeface="DM Sans"/>
                <a:sym typeface="DM Sans"/>
              </a:rPr>
              <a:t>fase 3 en la resolución de casos en DS donde se delimita el problema a resolver</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Contexto analitico: </a:t>
            </a:r>
            <a:r>
              <a:rPr lang="es" sz="1350">
                <a:solidFill>
                  <a:schemeClr val="dk1"/>
                </a:solidFill>
                <a:latin typeface="DM Sans"/>
                <a:ea typeface="DM Sans"/>
                <a:cs typeface="DM Sans"/>
                <a:sym typeface="DM Sans"/>
              </a:rPr>
              <a:t>fase 2 en la resolución de casos en DS donde se establece que datos ayudaran a resolver el problema comercial</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EDA: </a:t>
            </a:r>
            <a:r>
              <a:rPr lang="es" sz="1350">
                <a:solidFill>
                  <a:schemeClr val="dk1"/>
                </a:solidFill>
                <a:latin typeface="DM Sans"/>
                <a:ea typeface="DM Sans"/>
                <a:cs typeface="DM Sans"/>
                <a:sym typeface="DM Sans"/>
              </a:rPr>
              <a:t>fase 5 en la resolución de casos en DS donde se obtienen insights por medio de visualizaciones</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2000"/>
              <a:buFont typeface="Arial"/>
              <a:buNone/>
            </a:pPr>
            <a:r>
              <a:t/>
            </a:r>
            <a:endParaRPr b="1" sz="1350">
              <a:solidFill>
                <a:schemeClr val="dk1"/>
              </a:solidFill>
              <a:highlight>
                <a:srgbClr val="EAFF6A"/>
              </a:highlight>
              <a:latin typeface="DM Sans"/>
              <a:ea typeface="DM Sans"/>
              <a:cs typeface="DM Sans"/>
              <a:sym typeface="DM Sans"/>
            </a:endParaRPr>
          </a:p>
        </p:txBody>
      </p:sp>
      <p:sp>
        <p:nvSpPr>
          <p:cNvPr id="751" name="Google Shape;751;p109"/>
          <p:cNvSpPr txBox="1"/>
          <p:nvPr/>
        </p:nvSpPr>
        <p:spPr>
          <a:xfrm>
            <a:off x="4800600" y="1453800"/>
            <a:ext cx="3805800" cy="349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Data Engineering: </a:t>
            </a:r>
            <a:r>
              <a:rPr lang="es" sz="1350">
                <a:solidFill>
                  <a:schemeClr val="dk1"/>
                </a:solidFill>
                <a:latin typeface="DM Sans"/>
                <a:ea typeface="DM Sans"/>
                <a:cs typeface="DM Sans"/>
                <a:sym typeface="DM Sans"/>
              </a:rPr>
              <a:t>fase 6 en la resolución de casos en DS donde se resuelven problemas asociados a outliers, nulos y selección de variables</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Selección y desarrollo de algoritmo: </a:t>
            </a:r>
            <a:r>
              <a:rPr lang="es" sz="1350">
                <a:solidFill>
                  <a:schemeClr val="dk1"/>
                </a:solidFill>
                <a:latin typeface="DM Sans"/>
                <a:ea typeface="DM Sans"/>
                <a:cs typeface="DM Sans"/>
                <a:sym typeface="DM Sans"/>
              </a:rPr>
              <a:t>fases 7, 8 y 9 donde se elige el algoritmo para resolver el problema y posteriormente se implementa</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350">
                <a:solidFill>
                  <a:schemeClr val="dk1"/>
                </a:solidFill>
                <a:highlight>
                  <a:srgbClr val="EAFF6A"/>
                </a:highlight>
                <a:latin typeface="DM Sans"/>
                <a:ea typeface="DM Sans"/>
                <a:cs typeface="DM Sans"/>
                <a:sym typeface="DM Sans"/>
              </a:rPr>
              <a:t>Despliegue de algoritmo: </a:t>
            </a:r>
            <a:r>
              <a:rPr lang="es" sz="1350">
                <a:solidFill>
                  <a:schemeClr val="dk1"/>
                </a:solidFill>
                <a:latin typeface="DM Sans"/>
                <a:ea typeface="DM Sans"/>
                <a:cs typeface="DM Sans"/>
                <a:sym typeface="DM Sans"/>
              </a:rPr>
              <a:t>fases final en casos de DS donde se entrega un producto utilizable para el beneficio de un consumidor final (e.g aplicación, Dashboard, reportes automáticos)</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2000"/>
              <a:buFont typeface="Arial"/>
              <a:buNone/>
            </a:pPr>
            <a:r>
              <a:t/>
            </a:r>
            <a:endParaRPr b="1" sz="1350">
              <a:solidFill>
                <a:schemeClr val="dk1"/>
              </a:solidFill>
              <a:highlight>
                <a:srgbClr val="EAFF6A"/>
              </a:highlight>
              <a:latin typeface="DM Sans"/>
              <a:ea typeface="DM Sans"/>
              <a:cs typeface="DM Sans"/>
              <a:sym typeface="DM Sans"/>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110"/>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s" sz="4000">
                <a:solidFill>
                  <a:srgbClr val="EAFF6A"/>
                </a:solidFill>
                <a:latin typeface="DM Sans"/>
                <a:ea typeface="DM Sans"/>
                <a:cs typeface="DM Sans"/>
                <a:sym typeface="DM Sans"/>
              </a:rPr>
              <a:t>Resumen</a:t>
            </a:r>
            <a:r>
              <a:rPr b="1" lang="es" sz="4000">
                <a:solidFill>
                  <a:srgbClr val="DEFC52"/>
                </a:solidFill>
                <a:latin typeface="DM Sans"/>
                <a:ea typeface="DM Sans"/>
                <a:cs typeface="DM Sans"/>
                <a:sym typeface="DM Sans"/>
              </a:rPr>
              <a:t> </a:t>
            </a:r>
            <a:endParaRPr b="1" sz="4000">
              <a:solidFill>
                <a:srgbClr val="DEFC52"/>
              </a:solidFill>
              <a:latin typeface="DM Sans"/>
              <a:ea typeface="DM Sans"/>
              <a:cs typeface="DM Sans"/>
              <a:sym typeface="DM Sans"/>
            </a:endParaRPr>
          </a:p>
          <a:p>
            <a:pPr indent="0" lvl="0" marL="0" rtl="0" algn="ctr">
              <a:lnSpc>
                <a:spcPct val="100000"/>
              </a:lnSpc>
              <a:spcBef>
                <a:spcPts val="0"/>
              </a:spcBef>
              <a:spcAft>
                <a:spcPts val="0"/>
              </a:spcAft>
              <a:buNone/>
            </a:pPr>
            <a:r>
              <a:rPr b="1" lang="es" sz="4000">
                <a:solidFill>
                  <a:schemeClr val="lt1"/>
                </a:solidFill>
                <a:latin typeface="DM Sans"/>
                <a:ea typeface="DM Sans"/>
                <a:cs typeface="DM Sans"/>
                <a:sym typeface="DM Sans"/>
              </a:rPr>
              <a:t>de la clase hoy</a:t>
            </a:r>
            <a:endParaRPr sz="4000">
              <a:solidFill>
                <a:schemeClr val="lt1"/>
              </a:solidFill>
              <a:latin typeface="DM Sans"/>
              <a:ea typeface="DM Sans"/>
              <a:cs typeface="DM Sans"/>
              <a:sym typeface="DM Sans"/>
            </a:endParaRPr>
          </a:p>
        </p:txBody>
      </p:sp>
      <p:sp>
        <p:nvSpPr>
          <p:cNvPr id="757" name="Google Shape;757;p110"/>
          <p:cNvSpPr txBox="1"/>
          <p:nvPr/>
        </p:nvSpPr>
        <p:spPr>
          <a:xfrm>
            <a:off x="2109143" y="2502363"/>
            <a:ext cx="4925700" cy="808200"/>
          </a:xfrm>
          <a:prstGeom prst="rect">
            <a:avLst/>
          </a:prstGeom>
          <a:noFill/>
          <a:ln>
            <a:noFill/>
          </a:ln>
        </p:spPr>
        <p:txBody>
          <a:bodyPr anchorCtr="0" anchor="t" bIns="91425" lIns="91425" spcFirstLastPara="1" rIns="91425" wrap="square" tIns="91425">
            <a:spAutoFit/>
          </a:bodyPr>
          <a:lstStyle/>
          <a:p>
            <a:pPr indent="-314325" lvl="0" marL="457200" rtl="0" algn="l">
              <a:spcBef>
                <a:spcPts val="0"/>
              </a:spcBef>
              <a:spcAft>
                <a:spcPts val="1000"/>
              </a:spcAft>
              <a:buClr>
                <a:srgbClr val="EAFF6A"/>
              </a:buClr>
              <a:buSzPts val="1350"/>
              <a:buFont typeface="DM Sans"/>
              <a:buChar char="✓"/>
            </a:pPr>
            <a:r>
              <a:rPr lang="es" sz="1350">
                <a:solidFill>
                  <a:schemeClr val="lt1"/>
                </a:solidFill>
                <a:latin typeface="DM Sans"/>
                <a:ea typeface="DM Sans"/>
                <a:cs typeface="DM Sans"/>
                <a:sym typeface="DM Sans"/>
              </a:rPr>
              <a:t>Casos de Éxitos: Mazda, San Cristóbal Seguros y Starbucks. Caso Empresa de Seguros. Creación de presentación ejecutiva</a:t>
            </a:r>
            <a:endParaRPr sz="1350">
              <a:solidFill>
                <a:schemeClr val="lt1"/>
              </a:solidFill>
              <a:latin typeface="DM Sans"/>
              <a:ea typeface="DM Sans"/>
              <a:cs typeface="DM Sans"/>
              <a:sym typeface="DM Sans"/>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pic>
        <p:nvPicPr>
          <p:cNvPr id="762" name="Google Shape;762;p111" title="Hashtag &quot;democratizando la educación&quot;"/>
          <p:cNvPicPr preferRelativeResize="0"/>
          <p:nvPr/>
        </p:nvPicPr>
        <p:blipFill>
          <a:blip r:embed="rId3">
            <a:alphaModFix/>
          </a:blip>
          <a:stretch>
            <a:fillRect/>
          </a:stretch>
        </p:blipFill>
        <p:spPr>
          <a:xfrm>
            <a:off x="1609675" y="2410500"/>
            <a:ext cx="5924650" cy="322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grpSp>
        <p:nvGrpSpPr>
          <p:cNvPr id="160" name="Google Shape;160;p37"/>
          <p:cNvGrpSpPr/>
          <p:nvPr/>
        </p:nvGrpSpPr>
        <p:grpSpPr>
          <a:xfrm>
            <a:off x="473370" y="619431"/>
            <a:ext cx="738905" cy="738905"/>
            <a:chOff x="575612" y="1950748"/>
            <a:chExt cx="431100" cy="431100"/>
          </a:xfrm>
        </p:grpSpPr>
        <p:sp>
          <p:nvSpPr>
            <p:cNvPr id="161" name="Google Shape;161;p37"/>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2" name="Google Shape;162;p37" title="ícono para pensar"/>
            <p:cNvPicPr preferRelativeResize="0"/>
            <p:nvPr/>
          </p:nvPicPr>
          <p:blipFill>
            <a:blip r:embed="rId3">
              <a:alphaModFix/>
            </a:blip>
            <a:stretch>
              <a:fillRect/>
            </a:stretch>
          </p:blipFill>
          <p:spPr>
            <a:xfrm>
              <a:off x="655125" y="2030288"/>
              <a:ext cx="272000" cy="272000"/>
            </a:xfrm>
            <a:prstGeom prst="rect">
              <a:avLst/>
            </a:prstGeom>
            <a:noFill/>
            <a:ln>
              <a:noFill/>
            </a:ln>
          </p:spPr>
        </p:pic>
      </p:grpSp>
      <p:sp>
        <p:nvSpPr>
          <p:cNvPr id="163" name="Google Shape;163;p37"/>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Para pensar</a:t>
            </a:r>
            <a:endParaRPr b="1" sz="3500">
              <a:solidFill>
                <a:srgbClr val="EAFF6A"/>
              </a:solidFill>
              <a:latin typeface="DM Sans"/>
              <a:ea typeface="DM Sans"/>
              <a:cs typeface="DM Sans"/>
              <a:sym typeface="DM Sans"/>
            </a:endParaRPr>
          </a:p>
        </p:txBody>
      </p:sp>
      <p:sp>
        <p:nvSpPr>
          <p:cNvPr id="164" name="Google Shape;164;p37"/>
          <p:cNvSpPr txBox="1"/>
          <p:nvPr/>
        </p:nvSpPr>
        <p:spPr>
          <a:xfrm>
            <a:off x="473350" y="1626100"/>
            <a:ext cx="8338800" cy="287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500">
                <a:solidFill>
                  <a:srgbClr val="B7B7B7"/>
                </a:solidFill>
                <a:latin typeface="DM Sans"/>
                <a:ea typeface="DM Sans"/>
                <a:cs typeface="DM Sans"/>
                <a:sym typeface="DM Sans"/>
              </a:rPr>
              <a:t>¿Cómo usarían modelos analíticos (aprendizaje supervisado y no supervisado) en empresas para la resolución de problemas de una compañía cervecera?</a:t>
            </a:r>
            <a:endParaRPr sz="25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p:txBody>
      </p:sp>
      <p:sp>
        <p:nvSpPr>
          <p:cNvPr id="165" name="Google Shape;165;p37"/>
          <p:cNvSpPr txBox="1"/>
          <p:nvPr/>
        </p:nvSpPr>
        <p:spPr>
          <a:xfrm>
            <a:off x="473350" y="4109575"/>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2000">
                <a:solidFill>
                  <a:schemeClr val="accent5"/>
                </a:solidFill>
                <a:latin typeface="DM Sans"/>
                <a:ea typeface="DM Sans"/>
                <a:cs typeface="DM Sans"/>
                <a:sym typeface="DM Sans"/>
              </a:rPr>
              <a:t>Contesta mediante el chat de Zoom </a:t>
            </a:r>
            <a:endParaRPr sz="2000">
              <a:solidFill>
                <a:srgbClr val="83AEFB"/>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